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5"/>
  </p:notesMasterIdLst>
  <p:handoutMasterIdLst>
    <p:handoutMasterId r:id="rId16"/>
  </p:handoutMasterIdLst>
  <p:sldIdLst>
    <p:sldId id="256" r:id="rId2"/>
    <p:sldId id="258" r:id="rId3"/>
    <p:sldId id="259" r:id="rId4"/>
    <p:sldId id="260" r:id="rId5"/>
    <p:sldId id="261" r:id="rId6"/>
    <p:sldId id="263" r:id="rId7"/>
    <p:sldId id="264" r:id="rId8"/>
    <p:sldId id="265" r:id="rId9"/>
    <p:sldId id="267" r:id="rId10"/>
    <p:sldId id="269" r:id="rId11"/>
    <p:sldId id="268" r:id="rId12"/>
    <p:sldId id="270" r:id="rId13"/>
    <p:sldId id="266" r:id="rId14"/>
  </p:sldIdLst>
  <p:sldSz cx="7559675" cy="10691813"/>
  <p:notesSz cx="7102475"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 userDrawn="1">
          <p15:clr>
            <a:srgbClr val="A4A3A4"/>
          </p15:clr>
        </p15:guide>
        <p15:guide id="2" pos="4422" userDrawn="1">
          <p15:clr>
            <a:srgbClr val="A4A3A4"/>
          </p15:clr>
        </p15:guide>
        <p15:guide id="3" pos="340" userDrawn="1">
          <p15:clr>
            <a:srgbClr val="A4A3A4"/>
          </p15:clr>
        </p15:guide>
        <p15:guide id="4" orient="horz" pos="654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Zieba" initials="AZ" lastIdx="0" clrIdx="0">
    <p:extLst>
      <p:ext uri="{19B8F6BF-5375-455C-9EA6-DF929625EA0E}">
        <p15:presenceInfo xmlns:p15="http://schemas.microsoft.com/office/powerpoint/2012/main" userId="S-1-5-21-3752419254-4163624600-989109533-1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p:cViewPr varScale="1">
        <p:scale>
          <a:sx n="87" d="100"/>
          <a:sy n="87" d="100"/>
        </p:scale>
        <p:origin x="2136" y="72"/>
      </p:cViewPr>
      <p:guideLst>
        <p:guide orient="horz" pos="192"/>
        <p:guide pos="4422"/>
        <p:guide pos="340"/>
        <p:guide orient="horz" pos="65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de-DE"/>
          </a:p>
        </p:txBody>
      </p:sp>
      <p:sp>
        <p:nvSpPr>
          <p:cNvPr id="3" name="Datumsplatzhalter 2"/>
          <p:cNvSpPr>
            <a:spLocks noGrp="1"/>
          </p:cNvSpPr>
          <p:nvPr>
            <p:ph type="dt" sz="quarter" idx="1"/>
          </p:nvPr>
        </p:nvSpPr>
        <p:spPr>
          <a:xfrm>
            <a:off x="4023092" y="0"/>
            <a:ext cx="3077739" cy="513508"/>
          </a:xfrm>
          <a:prstGeom prst="rect">
            <a:avLst/>
          </a:prstGeom>
        </p:spPr>
        <p:txBody>
          <a:bodyPr vert="horz" lIns="99066" tIns="49533" rIns="99066" bIns="49533" rtlCol="0"/>
          <a:lstStyle>
            <a:lvl1pPr algn="r">
              <a:defRPr sz="1300"/>
            </a:lvl1pPr>
          </a:lstStyle>
          <a:p>
            <a:fld id="{990BDE8A-7248-479E-8DDD-5182552A8195}" type="datetimeFigureOut">
              <a:rPr lang="de-DE" smtClean="0"/>
              <a:t>12.04.2021</a:t>
            </a:fld>
            <a:endParaRPr lang="de-DE"/>
          </a:p>
        </p:txBody>
      </p:sp>
      <p:sp>
        <p:nvSpPr>
          <p:cNvPr id="4" name="Fußzeilenplatzhalter 3"/>
          <p:cNvSpPr>
            <a:spLocks noGrp="1"/>
          </p:cNvSpPr>
          <p:nvPr>
            <p:ph type="ftr" sz="quarter" idx="2"/>
          </p:nvPr>
        </p:nvSpPr>
        <p:spPr>
          <a:xfrm>
            <a:off x="0" y="9721107"/>
            <a:ext cx="3077739" cy="513507"/>
          </a:xfrm>
          <a:prstGeom prst="rect">
            <a:avLst/>
          </a:prstGeom>
        </p:spPr>
        <p:txBody>
          <a:bodyPr vert="horz" lIns="99066" tIns="49533" rIns="99066" bIns="49533" rtlCol="0" anchor="b"/>
          <a:lstStyle>
            <a:lvl1pPr algn="l">
              <a:defRPr sz="1300"/>
            </a:lvl1pPr>
          </a:lstStyle>
          <a:p>
            <a:endParaRPr lang="de-DE"/>
          </a:p>
        </p:txBody>
      </p:sp>
      <p:sp>
        <p:nvSpPr>
          <p:cNvPr id="5" name="Foliennummernplatzhalter 4"/>
          <p:cNvSpPr>
            <a:spLocks noGrp="1"/>
          </p:cNvSpPr>
          <p:nvPr>
            <p:ph type="sldNum" sz="quarter" idx="3"/>
          </p:nvPr>
        </p:nvSpPr>
        <p:spPr>
          <a:xfrm>
            <a:off x="4023092" y="9721107"/>
            <a:ext cx="3077739" cy="513507"/>
          </a:xfrm>
          <a:prstGeom prst="rect">
            <a:avLst/>
          </a:prstGeom>
        </p:spPr>
        <p:txBody>
          <a:bodyPr vert="horz" lIns="99066" tIns="49533" rIns="99066" bIns="49533" rtlCol="0" anchor="b"/>
          <a:lstStyle>
            <a:lvl1pPr algn="r">
              <a:defRPr sz="1300"/>
            </a:lvl1pPr>
          </a:lstStyle>
          <a:p>
            <a:fld id="{EB3F015A-0849-4C28-87E0-1DA01D37AD81}" type="slidenum">
              <a:rPr lang="de-DE" smtClean="0"/>
              <a:t>‹Nr.›</a:t>
            </a:fld>
            <a:endParaRPr lang="de-DE"/>
          </a:p>
        </p:txBody>
      </p:sp>
    </p:spTree>
    <p:extLst>
      <p:ext uri="{BB962C8B-B14F-4D97-AF65-F5344CB8AC3E}">
        <p14:creationId xmlns:p14="http://schemas.microsoft.com/office/powerpoint/2010/main" val="13004365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de-DE"/>
          </a:p>
        </p:txBody>
      </p:sp>
      <p:sp>
        <p:nvSpPr>
          <p:cNvPr id="3" name="Datumsplatzhalter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452F0BDF-FB78-4600-92DC-D534E8716CCE}" type="datetimeFigureOut">
              <a:rPr lang="de-DE" smtClean="0"/>
              <a:t>12.04.2021</a:t>
            </a:fld>
            <a:endParaRPr lang="de-DE"/>
          </a:p>
        </p:txBody>
      </p:sp>
      <p:sp>
        <p:nvSpPr>
          <p:cNvPr id="4" name="Folienbildplatzhalter 3"/>
          <p:cNvSpPr>
            <a:spLocks noGrp="1" noRot="1" noChangeAspect="1"/>
          </p:cNvSpPr>
          <p:nvPr>
            <p:ph type="sldImg" idx="2"/>
          </p:nvPr>
        </p:nvSpPr>
        <p:spPr>
          <a:xfrm>
            <a:off x="2330450" y="1279525"/>
            <a:ext cx="2441575" cy="3454400"/>
          </a:xfrm>
          <a:prstGeom prst="rect">
            <a:avLst/>
          </a:prstGeom>
          <a:noFill/>
          <a:ln w="12700">
            <a:solidFill>
              <a:prstClr val="black"/>
            </a:solidFill>
          </a:ln>
        </p:spPr>
        <p:txBody>
          <a:bodyPr vert="horz" lIns="99066" tIns="49533" rIns="99066" bIns="49533" rtlCol="0" anchor="ctr"/>
          <a:lstStyle/>
          <a:p>
            <a:endParaRPr lang="de-DE"/>
          </a:p>
        </p:txBody>
      </p:sp>
      <p:sp>
        <p:nvSpPr>
          <p:cNvPr id="5" name="Notizenplatzhalter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de-DE"/>
          </a:p>
        </p:txBody>
      </p:sp>
      <p:sp>
        <p:nvSpPr>
          <p:cNvPr id="7" name="Foliennummernplatzhalter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11037AE5-4F6E-4B81-8474-808FA0E1FA37}" type="slidenum">
              <a:rPr lang="de-DE" smtClean="0"/>
              <a:t>‹Nr.›</a:t>
            </a:fld>
            <a:endParaRPr lang="de-DE"/>
          </a:p>
        </p:txBody>
      </p:sp>
    </p:spTree>
    <p:extLst>
      <p:ext uri="{BB962C8B-B14F-4D97-AF65-F5344CB8AC3E}">
        <p14:creationId xmlns:p14="http://schemas.microsoft.com/office/powerpoint/2010/main" val="5428434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1037AE5-4F6E-4B81-8474-808FA0E1FA37}" type="slidenum">
              <a:rPr lang="de-DE" smtClean="0"/>
              <a:t>1</a:t>
            </a:fld>
            <a:endParaRPr lang="de-DE"/>
          </a:p>
        </p:txBody>
      </p:sp>
    </p:spTree>
    <p:extLst>
      <p:ext uri="{BB962C8B-B14F-4D97-AF65-F5344CB8AC3E}">
        <p14:creationId xmlns:p14="http://schemas.microsoft.com/office/powerpoint/2010/main" val="318469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1037AE5-4F6E-4B81-8474-808FA0E1FA37}" type="slidenum">
              <a:rPr lang="de-DE" smtClean="0"/>
              <a:t>2</a:t>
            </a:fld>
            <a:endParaRPr lang="de-DE"/>
          </a:p>
        </p:txBody>
      </p:sp>
    </p:spTree>
    <p:extLst>
      <p:ext uri="{BB962C8B-B14F-4D97-AF65-F5344CB8AC3E}">
        <p14:creationId xmlns:p14="http://schemas.microsoft.com/office/powerpoint/2010/main" val="2403336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de-DE" smtClean="0"/>
              <a:t>Titelmasterformat durch Klicken bearbeiten</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42388196-0068-443C-9498-CA3465D0C7F7}" type="datetime1">
              <a:rPr lang="de-DE" smtClean="0"/>
              <a:t>12.04.2021</a:t>
            </a:fld>
            <a:endParaRPr lang="de-DE"/>
          </a:p>
        </p:txBody>
      </p:sp>
      <p:sp>
        <p:nvSpPr>
          <p:cNvPr id="5" name="Footer Placeholder 4"/>
          <p:cNvSpPr>
            <a:spLocks noGrp="1"/>
          </p:cNvSpPr>
          <p:nvPr>
            <p:ph type="ftr" sz="quarter" idx="11"/>
          </p:nvPr>
        </p:nvSpPr>
        <p:spPr/>
        <p:txBody>
          <a:bodyPr/>
          <a:lstStyle/>
          <a:p>
            <a:r>
              <a:rPr lang="de-DE" smtClean="0"/>
              <a:t>Page | Seite </a:t>
            </a:r>
            <a:endParaRPr lang="de-DE"/>
          </a:p>
        </p:txBody>
      </p:sp>
      <p:sp>
        <p:nvSpPr>
          <p:cNvPr id="6" name="Slide Number Placeholder 5"/>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3191772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C82A2F99-A1DE-45F2-B382-47A348B977E7}" type="datetime1">
              <a:rPr lang="de-DE" smtClean="0"/>
              <a:t>12.04.2021</a:t>
            </a:fld>
            <a:endParaRPr lang="de-DE"/>
          </a:p>
        </p:txBody>
      </p:sp>
      <p:sp>
        <p:nvSpPr>
          <p:cNvPr id="5" name="Footer Placeholder 4"/>
          <p:cNvSpPr>
            <a:spLocks noGrp="1"/>
          </p:cNvSpPr>
          <p:nvPr>
            <p:ph type="ftr" sz="quarter" idx="11"/>
          </p:nvPr>
        </p:nvSpPr>
        <p:spPr/>
        <p:txBody>
          <a:bodyPr/>
          <a:lstStyle/>
          <a:p>
            <a:r>
              <a:rPr lang="de-DE" smtClean="0"/>
              <a:t>Page | Seite </a:t>
            </a:r>
            <a:endParaRPr lang="de-DE"/>
          </a:p>
        </p:txBody>
      </p:sp>
      <p:sp>
        <p:nvSpPr>
          <p:cNvPr id="6" name="Slide Number Placeholder 5"/>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139087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A7CCF33-E207-45DA-A4E2-DE5C3C5EF176}" type="datetime1">
              <a:rPr lang="de-DE" smtClean="0"/>
              <a:t>12.04.2021</a:t>
            </a:fld>
            <a:endParaRPr lang="de-DE"/>
          </a:p>
        </p:txBody>
      </p:sp>
      <p:sp>
        <p:nvSpPr>
          <p:cNvPr id="5" name="Footer Placeholder 4"/>
          <p:cNvSpPr>
            <a:spLocks noGrp="1"/>
          </p:cNvSpPr>
          <p:nvPr>
            <p:ph type="ftr" sz="quarter" idx="11"/>
          </p:nvPr>
        </p:nvSpPr>
        <p:spPr/>
        <p:txBody>
          <a:bodyPr/>
          <a:lstStyle/>
          <a:p>
            <a:r>
              <a:rPr lang="de-DE" smtClean="0"/>
              <a:t>Page | Seite </a:t>
            </a:r>
            <a:endParaRPr lang="de-DE"/>
          </a:p>
        </p:txBody>
      </p:sp>
      <p:sp>
        <p:nvSpPr>
          <p:cNvPr id="6" name="Slide Number Placeholder 5"/>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168861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B66DA1F-9DA5-4390-87CA-C702D720EEB1}" type="datetime1">
              <a:rPr lang="de-DE" smtClean="0"/>
              <a:t>12.04.2021</a:t>
            </a:fld>
            <a:endParaRPr lang="de-DE"/>
          </a:p>
        </p:txBody>
      </p:sp>
      <p:sp>
        <p:nvSpPr>
          <p:cNvPr id="5" name="Footer Placeholder 4"/>
          <p:cNvSpPr>
            <a:spLocks noGrp="1"/>
          </p:cNvSpPr>
          <p:nvPr>
            <p:ph type="ftr" sz="quarter" idx="11"/>
          </p:nvPr>
        </p:nvSpPr>
        <p:spPr/>
        <p:txBody>
          <a:bodyPr/>
          <a:lstStyle/>
          <a:p>
            <a:r>
              <a:rPr lang="de-DE" smtClean="0"/>
              <a:t>Page | Seite </a:t>
            </a:r>
            <a:endParaRPr lang="de-DE"/>
          </a:p>
        </p:txBody>
      </p:sp>
      <p:sp>
        <p:nvSpPr>
          <p:cNvPr id="6" name="Slide Number Placeholder 5"/>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139193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4522270B-6EF8-44D2-9F47-E0A3E4A5F8F9}" type="datetime1">
              <a:rPr lang="de-DE" smtClean="0"/>
              <a:t>12.04.2021</a:t>
            </a:fld>
            <a:endParaRPr lang="de-DE"/>
          </a:p>
        </p:txBody>
      </p:sp>
      <p:sp>
        <p:nvSpPr>
          <p:cNvPr id="5" name="Footer Placeholder 4"/>
          <p:cNvSpPr>
            <a:spLocks noGrp="1"/>
          </p:cNvSpPr>
          <p:nvPr>
            <p:ph type="ftr" sz="quarter" idx="11"/>
          </p:nvPr>
        </p:nvSpPr>
        <p:spPr/>
        <p:txBody>
          <a:bodyPr/>
          <a:lstStyle/>
          <a:p>
            <a:r>
              <a:rPr lang="de-DE" smtClean="0"/>
              <a:t>Page | Seite </a:t>
            </a:r>
            <a:endParaRPr lang="de-DE"/>
          </a:p>
        </p:txBody>
      </p:sp>
      <p:sp>
        <p:nvSpPr>
          <p:cNvPr id="6" name="Slide Number Placeholder 5"/>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241905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D99ED047-D10A-4236-A17F-F14D6F5EEC87}" type="datetime1">
              <a:rPr lang="de-DE" smtClean="0"/>
              <a:t>12.04.2021</a:t>
            </a:fld>
            <a:endParaRPr lang="de-DE"/>
          </a:p>
        </p:txBody>
      </p:sp>
      <p:sp>
        <p:nvSpPr>
          <p:cNvPr id="6" name="Footer Placeholder 5"/>
          <p:cNvSpPr>
            <a:spLocks noGrp="1"/>
          </p:cNvSpPr>
          <p:nvPr>
            <p:ph type="ftr" sz="quarter" idx="11"/>
          </p:nvPr>
        </p:nvSpPr>
        <p:spPr/>
        <p:txBody>
          <a:bodyPr/>
          <a:lstStyle/>
          <a:p>
            <a:r>
              <a:rPr lang="de-DE" smtClean="0"/>
              <a:t>Page | Seite </a:t>
            </a:r>
            <a:endParaRPr lang="de-DE"/>
          </a:p>
        </p:txBody>
      </p:sp>
      <p:sp>
        <p:nvSpPr>
          <p:cNvPr id="7" name="Slide Number Placeholder 6"/>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38377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de-DE" smtClean="0"/>
              <a:t>Textmasterformat bearbeiten</a:t>
            </a:r>
          </a:p>
        </p:txBody>
      </p:sp>
      <p:sp>
        <p:nvSpPr>
          <p:cNvPr id="4" name="Content Placeholder 3"/>
          <p:cNvSpPr>
            <a:spLocks noGrp="1"/>
          </p:cNvSpPr>
          <p:nvPr>
            <p:ph sz="half" idx="2"/>
          </p:nvPr>
        </p:nvSpPr>
        <p:spPr>
          <a:xfrm>
            <a:off x="520713" y="3905482"/>
            <a:ext cx="3198096" cy="5744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de-DE" smtClean="0"/>
              <a:t>Textmasterformat bearbeiten</a:t>
            </a:r>
          </a:p>
        </p:txBody>
      </p:sp>
      <p:sp>
        <p:nvSpPr>
          <p:cNvPr id="6" name="Content Placeholder 5"/>
          <p:cNvSpPr>
            <a:spLocks noGrp="1"/>
          </p:cNvSpPr>
          <p:nvPr>
            <p:ph sz="quarter" idx="4"/>
          </p:nvPr>
        </p:nvSpPr>
        <p:spPr>
          <a:xfrm>
            <a:off x="3827086" y="3905482"/>
            <a:ext cx="3213847" cy="5744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B4AF186-F5CD-436C-9C89-EC858C54B473}" type="datetime1">
              <a:rPr lang="de-DE" smtClean="0"/>
              <a:t>12.04.2021</a:t>
            </a:fld>
            <a:endParaRPr lang="de-DE"/>
          </a:p>
        </p:txBody>
      </p:sp>
      <p:sp>
        <p:nvSpPr>
          <p:cNvPr id="8" name="Footer Placeholder 7"/>
          <p:cNvSpPr>
            <a:spLocks noGrp="1"/>
          </p:cNvSpPr>
          <p:nvPr>
            <p:ph type="ftr" sz="quarter" idx="11"/>
          </p:nvPr>
        </p:nvSpPr>
        <p:spPr/>
        <p:txBody>
          <a:bodyPr/>
          <a:lstStyle/>
          <a:p>
            <a:r>
              <a:rPr lang="de-DE" smtClean="0"/>
              <a:t>Page | Seite </a:t>
            </a:r>
            <a:endParaRPr lang="de-DE"/>
          </a:p>
        </p:txBody>
      </p:sp>
      <p:sp>
        <p:nvSpPr>
          <p:cNvPr id="9" name="Slide Number Placeholder 8"/>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404432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5E227490-FC93-4BEB-ABC0-D10378ACB398}" type="datetime1">
              <a:rPr lang="de-DE" smtClean="0"/>
              <a:t>12.04.2021</a:t>
            </a:fld>
            <a:endParaRPr lang="de-DE"/>
          </a:p>
        </p:txBody>
      </p:sp>
      <p:sp>
        <p:nvSpPr>
          <p:cNvPr id="4" name="Footer Placeholder 3"/>
          <p:cNvSpPr>
            <a:spLocks noGrp="1"/>
          </p:cNvSpPr>
          <p:nvPr>
            <p:ph type="ftr" sz="quarter" idx="11"/>
          </p:nvPr>
        </p:nvSpPr>
        <p:spPr/>
        <p:txBody>
          <a:bodyPr/>
          <a:lstStyle/>
          <a:p>
            <a:r>
              <a:rPr lang="de-DE" smtClean="0"/>
              <a:t>Page | Seite </a:t>
            </a:r>
            <a:endParaRPr lang="de-DE"/>
          </a:p>
        </p:txBody>
      </p:sp>
      <p:sp>
        <p:nvSpPr>
          <p:cNvPr id="5" name="Slide Number Placeholder 4"/>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204592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7ED69-FB7A-4773-A332-4ED32D74B995}" type="datetime1">
              <a:rPr lang="de-DE" smtClean="0"/>
              <a:t>12.04.2021</a:t>
            </a:fld>
            <a:endParaRPr lang="de-DE"/>
          </a:p>
        </p:txBody>
      </p:sp>
      <p:sp>
        <p:nvSpPr>
          <p:cNvPr id="3" name="Footer Placeholder 2"/>
          <p:cNvSpPr>
            <a:spLocks noGrp="1"/>
          </p:cNvSpPr>
          <p:nvPr>
            <p:ph type="ftr" sz="quarter" idx="11"/>
          </p:nvPr>
        </p:nvSpPr>
        <p:spPr/>
        <p:txBody>
          <a:bodyPr/>
          <a:lstStyle/>
          <a:p>
            <a:r>
              <a:rPr lang="de-DE" smtClean="0"/>
              <a:t>Page | Seite </a:t>
            </a:r>
            <a:endParaRPr lang="de-DE"/>
          </a:p>
        </p:txBody>
      </p:sp>
      <p:sp>
        <p:nvSpPr>
          <p:cNvPr id="4" name="Slide Number Placeholder 3"/>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301595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de-DE" smtClean="0"/>
              <a:t>Titelmasterformat durch Klicken bearbeiten</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de-DE" smtClean="0"/>
              <a:t>Textmasterformat bearbeiten</a:t>
            </a:r>
          </a:p>
        </p:txBody>
      </p:sp>
      <p:sp>
        <p:nvSpPr>
          <p:cNvPr id="5" name="Date Placeholder 4"/>
          <p:cNvSpPr>
            <a:spLocks noGrp="1"/>
          </p:cNvSpPr>
          <p:nvPr>
            <p:ph type="dt" sz="half" idx="10"/>
          </p:nvPr>
        </p:nvSpPr>
        <p:spPr/>
        <p:txBody>
          <a:bodyPr/>
          <a:lstStyle/>
          <a:p>
            <a:fld id="{5927CDBC-A9F0-4D16-B38F-D9B0AAD5B75E}" type="datetime1">
              <a:rPr lang="de-DE" smtClean="0"/>
              <a:t>12.04.2021</a:t>
            </a:fld>
            <a:endParaRPr lang="de-DE"/>
          </a:p>
        </p:txBody>
      </p:sp>
      <p:sp>
        <p:nvSpPr>
          <p:cNvPr id="6" name="Footer Placeholder 5"/>
          <p:cNvSpPr>
            <a:spLocks noGrp="1"/>
          </p:cNvSpPr>
          <p:nvPr>
            <p:ph type="ftr" sz="quarter" idx="11"/>
          </p:nvPr>
        </p:nvSpPr>
        <p:spPr/>
        <p:txBody>
          <a:bodyPr/>
          <a:lstStyle/>
          <a:p>
            <a:r>
              <a:rPr lang="de-DE" smtClean="0"/>
              <a:t>Page | Seite </a:t>
            </a:r>
            <a:endParaRPr lang="de-DE"/>
          </a:p>
        </p:txBody>
      </p:sp>
      <p:sp>
        <p:nvSpPr>
          <p:cNvPr id="7" name="Slide Number Placeholder 6"/>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1261572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de-DE" smtClean="0"/>
              <a:t>Textmasterformat bearbeiten</a:t>
            </a:r>
          </a:p>
        </p:txBody>
      </p:sp>
      <p:sp>
        <p:nvSpPr>
          <p:cNvPr id="5" name="Date Placeholder 4"/>
          <p:cNvSpPr>
            <a:spLocks noGrp="1"/>
          </p:cNvSpPr>
          <p:nvPr>
            <p:ph type="dt" sz="half" idx="10"/>
          </p:nvPr>
        </p:nvSpPr>
        <p:spPr/>
        <p:txBody>
          <a:bodyPr/>
          <a:lstStyle/>
          <a:p>
            <a:fld id="{10328EC6-6624-4B5D-B2BB-3715AF897581}" type="datetime1">
              <a:rPr lang="de-DE" smtClean="0"/>
              <a:t>12.04.2021</a:t>
            </a:fld>
            <a:endParaRPr lang="de-DE"/>
          </a:p>
        </p:txBody>
      </p:sp>
      <p:sp>
        <p:nvSpPr>
          <p:cNvPr id="6" name="Footer Placeholder 5"/>
          <p:cNvSpPr>
            <a:spLocks noGrp="1"/>
          </p:cNvSpPr>
          <p:nvPr>
            <p:ph type="ftr" sz="quarter" idx="11"/>
          </p:nvPr>
        </p:nvSpPr>
        <p:spPr/>
        <p:txBody>
          <a:bodyPr/>
          <a:lstStyle/>
          <a:p>
            <a:r>
              <a:rPr lang="de-DE" smtClean="0"/>
              <a:t>Page | Seite </a:t>
            </a:r>
            <a:endParaRPr lang="de-DE"/>
          </a:p>
        </p:txBody>
      </p:sp>
      <p:sp>
        <p:nvSpPr>
          <p:cNvPr id="7" name="Slide Number Placeholder 6"/>
          <p:cNvSpPr>
            <a:spLocks noGrp="1"/>
          </p:cNvSpPr>
          <p:nvPr>
            <p:ph type="sldNum" sz="quarter" idx="12"/>
          </p:nvPr>
        </p:nvSpPr>
        <p:spPr/>
        <p:txBody>
          <a:bodyPr/>
          <a:lstStyle/>
          <a:p>
            <a:fld id="{F9EF44C0-6831-40A4-ACFF-80BACB992638}" type="slidenum">
              <a:rPr lang="de-DE" smtClean="0"/>
              <a:t>‹Nr.›</a:t>
            </a:fld>
            <a:endParaRPr lang="de-DE"/>
          </a:p>
        </p:txBody>
      </p:sp>
    </p:spTree>
    <p:extLst>
      <p:ext uri="{BB962C8B-B14F-4D97-AF65-F5344CB8AC3E}">
        <p14:creationId xmlns:p14="http://schemas.microsoft.com/office/powerpoint/2010/main" val="1998264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90D4AA8-4D77-4802-8815-E7DD0AF696EB}" type="datetime1">
              <a:rPr lang="de-DE" smtClean="0"/>
              <a:t>12.04.2021</a:t>
            </a:fld>
            <a:endParaRPr lang="de-DE"/>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r>
              <a:rPr lang="de-DE" smtClean="0"/>
              <a:t>Page | Seite </a:t>
            </a:r>
            <a:endParaRPr lang="de-DE"/>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F9EF44C0-6831-40A4-ACFF-80BACB992638}" type="slidenum">
              <a:rPr lang="de-DE" smtClean="0"/>
              <a:t>‹Nr.›</a:t>
            </a:fld>
            <a:endParaRPr lang="de-DE"/>
          </a:p>
        </p:txBody>
      </p:sp>
    </p:spTree>
    <p:extLst>
      <p:ext uri="{BB962C8B-B14F-4D97-AF65-F5344CB8AC3E}">
        <p14:creationId xmlns:p14="http://schemas.microsoft.com/office/powerpoint/2010/main" val="3547098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passivhausprojekte.de/" TargetMode="External"/><Relationship Id="rId2" Type="http://schemas.openxmlformats.org/officeDocument/2006/relationships/hyperlink" Target="http://www.passivehouse-database.or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391" y="1409356"/>
            <a:ext cx="6768822" cy="4511819"/>
          </a:xfrm>
          <a:prstGeom prst="rect">
            <a:avLst/>
          </a:prstGeom>
        </p:spPr>
      </p:pic>
      <p:sp>
        <p:nvSpPr>
          <p:cNvPr id="14" name="Textfeld 13"/>
          <p:cNvSpPr txBox="1"/>
          <p:nvPr/>
        </p:nvSpPr>
        <p:spPr>
          <a:xfrm>
            <a:off x="395391" y="231481"/>
            <a:ext cx="2942793" cy="646331"/>
          </a:xfrm>
          <a:prstGeom prst="rect">
            <a:avLst/>
          </a:prstGeom>
          <a:noFill/>
        </p:spPr>
        <p:txBody>
          <a:bodyPr wrap="none" rtlCol="0">
            <a:spAutoFit/>
          </a:bodyPr>
          <a:lstStyle/>
          <a:p>
            <a:r>
              <a:rPr lang="de-DE" b="1" dirty="0" smtClean="0">
                <a:latin typeface="Gadugi" panose="020B0502040204020203" pitchFamily="34" charset="0"/>
                <a:ea typeface="Gadugi" panose="020B0502040204020203" pitchFamily="34" charset="0"/>
              </a:rPr>
              <a:t>Project </a:t>
            </a:r>
            <a:r>
              <a:rPr lang="de-DE" b="1" dirty="0" err="1" smtClean="0">
                <a:latin typeface="Gadugi" panose="020B0502040204020203" pitchFamily="34" charset="0"/>
                <a:ea typeface="Gadugi" panose="020B0502040204020203" pitchFamily="34" charset="0"/>
              </a:rPr>
              <a:t>Documentation</a:t>
            </a:r>
            <a:endParaRPr lang="de-DE" b="1" dirty="0" smtClean="0">
              <a:latin typeface="Gadugi" panose="020B0502040204020203" pitchFamily="34" charset="0"/>
              <a:ea typeface="Gadugi" panose="020B0502040204020203" pitchFamily="34" charset="0"/>
            </a:endParaRPr>
          </a:p>
          <a:p>
            <a:r>
              <a:rPr lang="de-DE" b="1" dirty="0" smtClean="0">
                <a:latin typeface="Gadugi" panose="020B0502040204020203" pitchFamily="34" charset="0"/>
                <a:ea typeface="Gadugi" panose="020B0502040204020203" pitchFamily="34" charset="0"/>
              </a:rPr>
              <a:t>Gebäude-Dokumentation</a:t>
            </a:r>
            <a:endParaRPr lang="de-DE" b="1" dirty="0">
              <a:latin typeface="Gadugi" panose="020B0502040204020203" pitchFamily="34" charset="0"/>
              <a:ea typeface="Gadugi" panose="020B0502040204020203" pitchFamily="34" charset="0"/>
            </a:endParaRPr>
          </a:p>
        </p:txBody>
      </p:sp>
      <p:sp>
        <p:nvSpPr>
          <p:cNvPr id="15" name="Rechteck 14"/>
          <p:cNvSpPr/>
          <p:nvPr/>
        </p:nvSpPr>
        <p:spPr>
          <a:xfrm>
            <a:off x="395391" y="990490"/>
            <a:ext cx="3113353" cy="369332"/>
          </a:xfrm>
          <a:prstGeom prst="rect">
            <a:avLst/>
          </a:prstGeom>
        </p:spPr>
        <p:txBody>
          <a:bodyPr wrap="none">
            <a:spAutoFit/>
          </a:bodyPr>
          <a:lstStyle/>
          <a:p>
            <a:r>
              <a:rPr lang="de-DE" dirty="0" smtClean="0">
                <a:effectLst/>
                <a:latin typeface="Gadugi" panose="020B0502040204020203" pitchFamily="34" charset="0"/>
                <a:ea typeface="Gadugi" panose="020B0502040204020203" pitchFamily="34" charset="0"/>
              </a:rPr>
              <a:t>Abstract | Zusammenfassung</a:t>
            </a:r>
            <a:endParaRPr lang="de-DE" dirty="0">
              <a:latin typeface="Gadugi" panose="020B0502040204020203" pitchFamily="34" charset="0"/>
              <a:ea typeface="Gadugi" panose="020B0502040204020203" pitchFamily="34" charset="0"/>
            </a:endParaRPr>
          </a:p>
        </p:txBody>
      </p:sp>
      <p:sp>
        <p:nvSpPr>
          <p:cNvPr id="16" name="Rechteck 15"/>
          <p:cNvSpPr/>
          <p:nvPr/>
        </p:nvSpPr>
        <p:spPr>
          <a:xfrm>
            <a:off x="395391" y="5921175"/>
            <a:ext cx="6696814" cy="338554"/>
          </a:xfrm>
          <a:prstGeom prst="rect">
            <a:avLst/>
          </a:prstGeom>
        </p:spPr>
        <p:txBody>
          <a:bodyPr wrap="square">
            <a:spAutoFit/>
          </a:bodyPr>
          <a:lstStyle/>
          <a:p>
            <a:pPr algn="ctr"/>
            <a:r>
              <a:rPr lang="de-DE" sz="1600" b="1" dirty="0" smtClean="0">
                <a:latin typeface="Gadugi" panose="020B0502040204020203" pitchFamily="34" charset="0"/>
                <a:ea typeface="Gadugi" panose="020B0502040204020203" pitchFamily="34" charset="0"/>
              </a:rPr>
              <a:t>Reihenhaus-Komplex mit vier Einheiten in Darmstadt-Kranichstein</a:t>
            </a:r>
            <a:endParaRPr lang="de-DE" sz="1600" b="1" dirty="0">
              <a:latin typeface="Gadugi" panose="020B0502040204020203" pitchFamily="34" charset="0"/>
              <a:ea typeface="Gadugi" panose="020B0502040204020203" pitchFamily="34" charset="0"/>
            </a:endParaRPr>
          </a:p>
        </p:txBody>
      </p:sp>
      <p:graphicFrame>
        <p:nvGraphicFramePr>
          <p:cNvPr id="17" name="Tabelle 16"/>
          <p:cNvGraphicFramePr>
            <a:graphicFrameLocks noGrp="1"/>
          </p:cNvGraphicFramePr>
          <p:nvPr>
            <p:extLst>
              <p:ext uri="{D42A27DB-BD31-4B8C-83A1-F6EECF244321}">
                <p14:modId xmlns:p14="http://schemas.microsoft.com/office/powerpoint/2010/main" val="3392601944"/>
              </p:ext>
            </p:extLst>
          </p:nvPr>
        </p:nvGraphicFramePr>
        <p:xfrm>
          <a:off x="395461" y="6291302"/>
          <a:ext cx="6768752" cy="4149644"/>
        </p:xfrm>
        <a:graphic>
          <a:graphicData uri="http://schemas.openxmlformats.org/drawingml/2006/table">
            <a:tbl>
              <a:tblPr firstRow="1" bandRow="1">
                <a:tableStyleId>{2D5ABB26-0587-4C30-8999-92F81FD0307C}</a:tableStyleId>
              </a:tblPr>
              <a:tblGrid>
                <a:gridCol w="1817299"/>
                <a:gridCol w="1125637"/>
                <a:gridCol w="2745696"/>
                <a:gridCol w="1080120"/>
              </a:tblGrid>
              <a:tr h="487321">
                <a:tc gridSpan="4">
                  <a:txBody>
                    <a:bodyPr/>
                    <a:lstStyle/>
                    <a:p>
                      <a:r>
                        <a:rPr lang="en-US" sz="1400" b="1" dirty="0" smtClean="0">
                          <a:latin typeface="Gadugi" panose="020B0502040204020203" pitchFamily="34" charset="0"/>
                          <a:ea typeface="Gadugi" panose="020B0502040204020203" pitchFamily="34" charset="0"/>
                        </a:rPr>
                        <a:t>Data of building | </a:t>
                      </a:r>
                      <a:r>
                        <a:rPr lang="en-US" sz="1400" b="1" dirty="0" err="1" smtClean="0">
                          <a:latin typeface="Gadugi" panose="020B0502040204020203" pitchFamily="34" charset="0"/>
                          <a:ea typeface="Gadugi" panose="020B0502040204020203" pitchFamily="34" charset="0"/>
                        </a:rPr>
                        <a:t>Gebäudedaten</a:t>
                      </a:r>
                      <a:endParaRPr lang="de-DE" sz="1400" b="1" dirty="0" smtClean="0">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hMerge="1">
                  <a:txBody>
                    <a:bodyPr/>
                    <a:lstStyle/>
                    <a:p>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hMerge="1">
                  <a:txBody>
                    <a:bodyPr/>
                    <a:lstStyle/>
                    <a:p>
                      <a:endParaRPr lang="de-DE" sz="1200" b="1" dirty="0">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hMerge="1">
                  <a:txBody>
                    <a:bodyPr/>
                    <a:lstStyle/>
                    <a:p>
                      <a:endParaRPr lang="de-DE" sz="1200" b="1"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487321">
                <a:tc>
                  <a:txBody>
                    <a:bodyPr/>
                    <a:lstStyle/>
                    <a:p>
                      <a:r>
                        <a:rPr lang="de-DE" sz="1200" b="0" dirty="0" smtClean="0">
                          <a:latin typeface="Gadugi" panose="020B0502040204020203" pitchFamily="34" charset="0"/>
                          <a:ea typeface="Gadugi" panose="020B0502040204020203" pitchFamily="34" charset="0"/>
                        </a:rPr>
                        <a:t>Year </a:t>
                      </a:r>
                      <a:r>
                        <a:rPr lang="de-DE" sz="1200" b="0" dirty="0" err="1" smtClean="0">
                          <a:latin typeface="Gadugi" panose="020B0502040204020203" pitchFamily="34" charset="0"/>
                          <a:ea typeface="Gadugi" panose="020B0502040204020203" pitchFamily="34" charset="0"/>
                        </a:rPr>
                        <a:t>of</a:t>
                      </a:r>
                      <a:r>
                        <a:rPr lang="de-DE" sz="1200" b="0" dirty="0" smtClean="0">
                          <a:latin typeface="Gadugi" panose="020B0502040204020203" pitchFamily="34" charset="0"/>
                          <a:ea typeface="Gadugi" panose="020B0502040204020203" pitchFamily="34" charset="0"/>
                        </a:rPr>
                        <a:t> </a:t>
                      </a:r>
                      <a:r>
                        <a:rPr lang="de-DE" sz="1200" b="0" dirty="0" err="1" smtClean="0">
                          <a:latin typeface="Gadugi" panose="020B0502040204020203" pitchFamily="34" charset="0"/>
                          <a:ea typeface="Gadugi" panose="020B0502040204020203" pitchFamily="34" charset="0"/>
                        </a:rPr>
                        <a:t>construction</a:t>
                      </a:r>
                      <a:r>
                        <a:rPr lang="de-DE" sz="1200" b="0" dirty="0" smtClean="0">
                          <a:latin typeface="Gadugi" panose="020B0502040204020203" pitchFamily="34" charset="0"/>
                          <a:ea typeface="Gadugi" panose="020B0502040204020203" pitchFamily="34" charset="0"/>
                        </a:rPr>
                        <a:t> </a:t>
                      </a:r>
                    </a:p>
                    <a:p>
                      <a:r>
                        <a:rPr lang="de-DE" sz="1200" b="0" dirty="0" smtClean="0">
                          <a:latin typeface="Gadugi" panose="020B0502040204020203" pitchFamily="34" charset="0"/>
                          <a:ea typeface="Gadugi" panose="020B0502040204020203" pitchFamily="34" charset="0"/>
                        </a:rPr>
                        <a:t>Baujahr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1991</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3">
                  <a:txBody>
                    <a:bodyPr/>
                    <a:lstStyle/>
                    <a:p>
                      <a:r>
                        <a:rPr lang="de-DE" sz="1200" b="1" dirty="0" smtClean="0">
                          <a:latin typeface="Gadugi" panose="020B0502040204020203" pitchFamily="34" charset="0"/>
                          <a:ea typeface="Gadugi" panose="020B0502040204020203" pitchFamily="34" charset="0"/>
                        </a:rPr>
                        <a:t>Space </a:t>
                      </a:r>
                      <a:r>
                        <a:rPr lang="de-DE" sz="1200" b="1" dirty="0" err="1" smtClean="0">
                          <a:latin typeface="Gadugi" panose="020B0502040204020203" pitchFamily="34" charset="0"/>
                          <a:ea typeface="Gadugi" panose="020B0502040204020203" pitchFamily="34" charset="0"/>
                        </a:rPr>
                        <a:t>heating</a:t>
                      </a:r>
                      <a:r>
                        <a:rPr lang="de-DE" sz="1200" b="1" dirty="0" smtClean="0">
                          <a:latin typeface="Gadugi" panose="020B0502040204020203" pitchFamily="34" charset="0"/>
                          <a:ea typeface="Gadugi" panose="020B0502040204020203" pitchFamily="34" charset="0"/>
                        </a:rPr>
                        <a:t> </a:t>
                      </a:r>
                    </a:p>
                    <a:p>
                      <a:r>
                        <a:rPr lang="de-DE" sz="1200" b="1" dirty="0" smtClean="0">
                          <a:latin typeface="Gadugi" panose="020B0502040204020203" pitchFamily="34" charset="0"/>
                          <a:ea typeface="Gadugi" panose="020B0502040204020203" pitchFamily="34" charset="0"/>
                        </a:rPr>
                        <a:t>Heizwärmebedarf </a:t>
                      </a:r>
                      <a:endParaRPr lang="de-DE" sz="1200" b="1" dirty="0">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3">
                  <a:txBody>
                    <a:bodyPr/>
                    <a:lstStyle/>
                    <a:p>
                      <a:r>
                        <a:rPr lang="de-DE" sz="1800" dirty="0" smtClean="0">
                          <a:latin typeface="Gadugi" panose="020B0502040204020203" pitchFamily="34" charset="0"/>
                          <a:ea typeface="Gadugi" panose="020B0502040204020203" pitchFamily="34" charset="0"/>
                        </a:rPr>
                        <a:t>   </a:t>
                      </a:r>
                      <a:r>
                        <a:rPr lang="de-DE" sz="2400" b="1" dirty="0" smtClean="0">
                          <a:latin typeface="Gadugi" panose="020B0502040204020203" pitchFamily="34" charset="0"/>
                          <a:ea typeface="Gadugi" panose="020B0502040204020203" pitchFamily="34" charset="0"/>
                        </a:rPr>
                        <a:t>14</a:t>
                      </a:r>
                    </a:p>
                    <a:p>
                      <a:r>
                        <a:rPr lang="de-DE" sz="1200" b="1" dirty="0" smtClean="0">
                          <a:latin typeface="Gadugi" panose="020B0502040204020203" pitchFamily="34" charset="0"/>
                          <a:ea typeface="Gadugi" panose="020B0502040204020203" pitchFamily="34" charset="0"/>
                        </a:rPr>
                        <a:t>kWh/(m²a)</a:t>
                      </a:r>
                      <a:endParaRPr lang="de-DE" sz="1200" b="1"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276079">
                <a:tc rowSpan="2">
                  <a:txBody>
                    <a:bodyPr/>
                    <a:lstStyle/>
                    <a:p>
                      <a:r>
                        <a:rPr lang="de-DE" sz="1200" b="0" dirty="0" smtClean="0">
                          <a:latin typeface="Gadugi" panose="020B0502040204020203" pitchFamily="34" charset="0"/>
                          <a:ea typeface="Gadugi" panose="020B0502040204020203" pitchFamily="34" charset="0"/>
                        </a:rPr>
                        <a:t>U-</a:t>
                      </a:r>
                      <a:r>
                        <a:rPr lang="de-DE" sz="1200" b="0" dirty="0" err="1" smtClean="0">
                          <a:latin typeface="Gadugi" panose="020B0502040204020203" pitchFamily="34" charset="0"/>
                          <a:ea typeface="Gadugi" panose="020B0502040204020203" pitchFamily="34" charset="0"/>
                        </a:rPr>
                        <a:t>value</a:t>
                      </a:r>
                      <a:r>
                        <a:rPr lang="de-DE" sz="1200" b="0" dirty="0" smtClean="0">
                          <a:latin typeface="Gadugi" panose="020B0502040204020203" pitchFamily="34" charset="0"/>
                          <a:ea typeface="Gadugi" panose="020B0502040204020203" pitchFamily="34" charset="0"/>
                        </a:rPr>
                        <a:t> </a:t>
                      </a:r>
                      <a:r>
                        <a:rPr lang="de-DE" sz="1200" b="0" dirty="0" err="1" smtClean="0">
                          <a:latin typeface="Gadugi" panose="020B0502040204020203" pitchFamily="34" charset="0"/>
                          <a:ea typeface="Gadugi" panose="020B0502040204020203" pitchFamily="34" charset="0"/>
                        </a:rPr>
                        <a:t>external</a:t>
                      </a:r>
                      <a:r>
                        <a:rPr lang="de-DE" sz="1200" b="0" dirty="0" smtClean="0">
                          <a:latin typeface="Gadugi" panose="020B0502040204020203" pitchFamily="34" charset="0"/>
                          <a:ea typeface="Gadugi" panose="020B0502040204020203" pitchFamily="34" charset="0"/>
                        </a:rPr>
                        <a:t> wall</a:t>
                      </a:r>
                    </a:p>
                    <a:p>
                      <a:r>
                        <a:rPr lang="de-DE" sz="1200" b="0" dirty="0" smtClean="0">
                          <a:latin typeface="Gadugi" panose="020B0502040204020203" pitchFamily="34" charset="0"/>
                          <a:ea typeface="Gadugi" panose="020B0502040204020203" pitchFamily="34" charset="0"/>
                        </a:rPr>
                        <a:t>U-Wert Außenwand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0,138</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vMerge="1">
                  <a:txBody>
                    <a:bodyPr/>
                    <a:lstStyle/>
                    <a:p>
                      <a:endParaRPr lang="de-DE" sz="120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vMerge="1">
                  <a:txBody>
                    <a:bodyPr/>
                    <a:lstStyle/>
                    <a:p>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276079">
                <a:tc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smtClean="0">
                          <a:latin typeface="Gadugi" panose="020B0502040204020203" pitchFamily="34" charset="0"/>
                          <a:ea typeface="Gadugi" panose="020B0502040204020203" pitchFamily="34" charset="0"/>
                        </a:rPr>
                        <a:t>W/(m²K)</a:t>
                      </a: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vMerge="1">
                  <a:txBody>
                    <a:bodyPr/>
                    <a:lstStyle/>
                    <a:p>
                      <a:endParaRPr lang="de-DE"/>
                    </a:p>
                  </a:txBody>
                  <a:tcPr/>
                </a:tc>
                <a:tc vMerge="1">
                  <a:txBody>
                    <a:bodyPr/>
                    <a:lstStyle/>
                    <a:p>
                      <a:endParaRPr lang="de-DE"/>
                    </a:p>
                  </a:txBody>
                  <a:tcPr/>
                </a:tc>
              </a:tr>
              <a:tr h="276079">
                <a:tc rowSpan="2">
                  <a:txBody>
                    <a:bodyPr/>
                    <a:lstStyle/>
                    <a:p>
                      <a:r>
                        <a:rPr lang="de-DE" sz="1200" b="0" dirty="0" smtClean="0">
                          <a:latin typeface="Gadugi" panose="020B0502040204020203" pitchFamily="34" charset="0"/>
                          <a:ea typeface="Gadugi" panose="020B0502040204020203" pitchFamily="34" charset="0"/>
                        </a:rPr>
                        <a:t>U-</a:t>
                      </a:r>
                      <a:r>
                        <a:rPr lang="de-DE" sz="1200" b="0" dirty="0" err="1" smtClean="0">
                          <a:latin typeface="Gadugi" panose="020B0502040204020203" pitchFamily="34" charset="0"/>
                          <a:ea typeface="Gadugi" panose="020B0502040204020203" pitchFamily="34" charset="0"/>
                        </a:rPr>
                        <a:t>value</a:t>
                      </a:r>
                      <a:r>
                        <a:rPr lang="de-DE" sz="1200" b="0" dirty="0" smtClean="0">
                          <a:latin typeface="Gadugi" panose="020B0502040204020203" pitchFamily="34" charset="0"/>
                          <a:ea typeface="Gadugi" panose="020B0502040204020203" pitchFamily="34" charset="0"/>
                        </a:rPr>
                        <a:t> </a:t>
                      </a:r>
                      <a:r>
                        <a:rPr lang="de-DE" sz="1200" b="0" dirty="0" err="1" smtClean="0">
                          <a:latin typeface="Gadugi" panose="020B0502040204020203" pitchFamily="34" charset="0"/>
                          <a:ea typeface="Gadugi" panose="020B0502040204020203" pitchFamily="34" charset="0"/>
                        </a:rPr>
                        <a:t>basement</a:t>
                      </a:r>
                      <a:r>
                        <a:rPr lang="de-DE" sz="1200" b="0" dirty="0" smtClean="0">
                          <a:latin typeface="Gadugi" panose="020B0502040204020203" pitchFamily="34" charset="0"/>
                          <a:ea typeface="Gadugi" panose="020B0502040204020203" pitchFamily="34" charset="0"/>
                        </a:rPr>
                        <a:t> </a:t>
                      </a:r>
                    </a:p>
                    <a:p>
                      <a:r>
                        <a:rPr lang="de-DE" sz="1200" b="0" dirty="0" smtClean="0">
                          <a:latin typeface="Gadugi" panose="020B0502040204020203" pitchFamily="34" charset="0"/>
                          <a:ea typeface="Gadugi" panose="020B0502040204020203" pitchFamily="34" charset="0"/>
                        </a:rPr>
                        <a:t>U-Wert Kellerdecke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0,131</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2">
                  <a:txBody>
                    <a:bodyPr/>
                    <a:lstStyle/>
                    <a:p>
                      <a:r>
                        <a:rPr lang="de-DE" sz="1200" dirty="0" smtClean="0">
                          <a:latin typeface="Gadugi" panose="020B0502040204020203" pitchFamily="34" charset="0"/>
                          <a:ea typeface="Gadugi" panose="020B0502040204020203" pitchFamily="34" charset="0"/>
                        </a:rPr>
                        <a:t>Primary </a:t>
                      </a:r>
                      <a:r>
                        <a:rPr lang="de-DE" sz="1200" dirty="0" err="1" smtClean="0">
                          <a:latin typeface="Gadugi" panose="020B0502040204020203" pitchFamily="34" charset="0"/>
                          <a:ea typeface="Gadugi" panose="020B0502040204020203" pitchFamily="34" charset="0"/>
                        </a:rPr>
                        <a:t>Energy</a:t>
                      </a:r>
                      <a:r>
                        <a:rPr lang="de-DE" sz="1200" dirty="0" smtClean="0">
                          <a:latin typeface="Gadugi" panose="020B0502040204020203" pitchFamily="34" charset="0"/>
                          <a:ea typeface="Gadugi" panose="020B0502040204020203" pitchFamily="34" charset="0"/>
                        </a:rPr>
                        <a:t> </a:t>
                      </a:r>
                      <a:r>
                        <a:rPr lang="de-DE" sz="1200" dirty="0" err="1" smtClean="0">
                          <a:latin typeface="Gadugi" panose="020B0502040204020203" pitchFamily="34" charset="0"/>
                          <a:ea typeface="Gadugi" panose="020B0502040204020203" pitchFamily="34" charset="0"/>
                        </a:rPr>
                        <a:t>Renewable</a:t>
                      </a:r>
                      <a:r>
                        <a:rPr lang="de-DE" sz="1200" dirty="0" smtClean="0">
                          <a:latin typeface="Gadugi" panose="020B0502040204020203" pitchFamily="34" charset="0"/>
                          <a:ea typeface="Gadugi" panose="020B0502040204020203" pitchFamily="34" charset="0"/>
                        </a:rPr>
                        <a:t> (PER)</a:t>
                      </a:r>
                    </a:p>
                    <a:p>
                      <a:r>
                        <a:rPr lang="de-DE" sz="1200" dirty="0" smtClean="0">
                          <a:latin typeface="Gadugi" panose="020B0502040204020203" pitchFamily="34" charset="0"/>
                          <a:ea typeface="Gadugi" panose="020B0502040204020203" pitchFamily="34" charset="0"/>
                        </a:rPr>
                        <a:t>Erneuerbare Primärenergie (PER)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30</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276079">
                <a:tc vMerge="1">
                  <a:txBody>
                    <a:bodyPr/>
                    <a:lstStyle/>
                    <a:p>
                      <a:endParaRPr lang="de-DE"/>
                    </a:p>
                  </a:txBody>
                  <a:tcPr/>
                </a:tc>
                <a:tc>
                  <a:txBody>
                    <a:bodyPr/>
                    <a:lstStyle/>
                    <a:p>
                      <a:r>
                        <a:rPr lang="de-DE" sz="1200" dirty="0" smtClean="0">
                          <a:latin typeface="Gadugi" panose="020B0502040204020203" pitchFamily="34" charset="0"/>
                          <a:ea typeface="Gadugi" panose="020B0502040204020203" pitchFamily="34" charset="0"/>
                        </a:rPr>
                        <a:t>W/(m²K)</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smtClean="0">
                          <a:latin typeface="Gadugi" panose="020B0502040204020203" pitchFamily="34" charset="0"/>
                          <a:ea typeface="Gadugi" panose="020B0502040204020203" pitchFamily="34" charset="0"/>
                        </a:rPr>
                        <a:t>kWh/(m²a)</a:t>
                      </a: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276079">
                <a:tc rowSpan="2">
                  <a:txBody>
                    <a:bodyPr/>
                    <a:lstStyle/>
                    <a:p>
                      <a:r>
                        <a:rPr lang="de-DE" sz="1200" dirty="0" smtClean="0">
                          <a:latin typeface="Gadugi" panose="020B0502040204020203" pitchFamily="34" charset="0"/>
                          <a:ea typeface="Gadugi" panose="020B0502040204020203" pitchFamily="34" charset="0"/>
                        </a:rPr>
                        <a:t>U-</a:t>
                      </a:r>
                      <a:r>
                        <a:rPr lang="de-DE" sz="1200" b="0" dirty="0" err="1" smtClean="0">
                          <a:latin typeface="Gadugi" panose="020B0502040204020203" pitchFamily="34" charset="0"/>
                          <a:ea typeface="Gadugi" panose="020B0502040204020203" pitchFamily="34" charset="0"/>
                        </a:rPr>
                        <a:t>value</a:t>
                      </a:r>
                      <a:r>
                        <a:rPr lang="de-DE" sz="1200" dirty="0" smtClean="0">
                          <a:latin typeface="Gadugi" panose="020B0502040204020203" pitchFamily="34" charset="0"/>
                          <a:ea typeface="Gadugi" panose="020B0502040204020203" pitchFamily="34" charset="0"/>
                        </a:rPr>
                        <a:t> </a:t>
                      </a:r>
                      <a:r>
                        <a:rPr lang="de-DE" sz="1200" dirty="0" err="1" smtClean="0">
                          <a:latin typeface="Gadugi" panose="020B0502040204020203" pitchFamily="34" charset="0"/>
                          <a:ea typeface="Gadugi" panose="020B0502040204020203" pitchFamily="34" charset="0"/>
                        </a:rPr>
                        <a:t>roof</a:t>
                      </a:r>
                      <a:r>
                        <a:rPr lang="de-DE" sz="1200" dirty="0" smtClean="0">
                          <a:latin typeface="Gadugi" panose="020B0502040204020203" pitchFamily="34" charset="0"/>
                          <a:ea typeface="Gadugi" panose="020B0502040204020203" pitchFamily="34" charset="0"/>
                        </a:rPr>
                        <a:t> </a:t>
                      </a:r>
                    </a:p>
                    <a:p>
                      <a:r>
                        <a:rPr lang="de-DE" sz="1200" dirty="0" smtClean="0">
                          <a:latin typeface="Gadugi" panose="020B0502040204020203" pitchFamily="34" charset="0"/>
                          <a:ea typeface="Gadugi" panose="020B0502040204020203" pitchFamily="34" charset="0"/>
                        </a:rPr>
                        <a:t>U-Wert Dach</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0,108</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2">
                  <a:txBody>
                    <a:bodyPr/>
                    <a:lstStyle/>
                    <a:p>
                      <a:r>
                        <a:rPr lang="de-DE" sz="1200" dirty="0" smtClean="0">
                          <a:latin typeface="Gadugi" panose="020B0502040204020203" pitchFamily="34" charset="0"/>
                          <a:ea typeface="Gadugi" panose="020B0502040204020203" pitchFamily="34" charset="0"/>
                        </a:rPr>
                        <a:t>Generation </a:t>
                      </a:r>
                      <a:r>
                        <a:rPr lang="de-DE" sz="1200" dirty="0" err="1" smtClean="0">
                          <a:latin typeface="Gadugi" panose="020B0502040204020203" pitchFamily="34" charset="0"/>
                          <a:ea typeface="Gadugi" panose="020B0502040204020203" pitchFamily="34" charset="0"/>
                        </a:rPr>
                        <a:t>of</a:t>
                      </a:r>
                      <a:r>
                        <a:rPr lang="de-DE" sz="1200" dirty="0" smtClean="0">
                          <a:latin typeface="Gadugi" panose="020B0502040204020203" pitchFamily="34" charset="0"/>
                          <a:ea typeface="Gadugi" panose="020B0502040204020203" pitchFamily="34" charset="0"/>
                        </a:rPr>
                        <a:t> </a:t>
                      </a:r>
                      <a:r>
                        <a:rPr lang="de-DE" sz="1200" dirty="0" err="1" smtClean="0">
                          <a:latin typeface="Gadugi" panose="020B0502040204020203" pitchFamily="34" charset="0"/>
                          <a:ea typeface="Gadugi" panose="020B0502040204020203" pitchFamily="34" charset="0"/>
                        </a:rPr>
                        <a:t>renewable</a:t>
                      </a:r>
                      <a:r>
                        <a:rPr lang="de-DE" sz="1200" dirty="0" smtClean="0">
                          <a:latin typeface="Gadugi" panose="020B0502040204020203" pitchFamily="34" charset="0"/>
                          <a:ea typeface="Gadugi" panose="020B0502040204020203" pitchFamily="34" charset="0"/>
                        </a:rPr>
                        <a:t> </a:t>
                      </a:r>
                      <a:r>
                        <a:rPr lang="de-DE" sz="1200" dirty="0" err="1" smtClean="0">
                          <a:latin typeface="Gadugi" panose="020B0502040204020203" pitchFamily="34" charset="0"/>
                          <a:ea typeface="Gadugi" panose="020B0502040204020203" pitchFamily="34" charset="0"/>
                        </a:rPr>
                        <a:t>Energy</a:t>
                      </a:r>
                      <a:r>
                        <a:rPr lang="de-DE" sz="1200" dirty="0" smtClean="0">
                          <a:latin typeface="Gadugi" panose="020B0502040204020203" pitchFamily="34" charset="0"/>
                          <a:ea typeface="Gadugi" panose="020B0502040204020203" pitchFamily="34" charset="0"/>
                        </a:rPr>
                        <a:t> </a:t>
                      </a:r>
                    </a:p>
                    <a:p>
                      <a:r>
                        <a:rPr lang="de-DE" sz="1200" dirty="0" smtClean="0">
                          <a:latin typeface="Gadugi" panose="020B0502040204020203" pitchFamily="34" charset="0"/>
                          <a:ea typeface="Gadugi" panose="020B0502040204020203" pitchFamily="34" charset="0"/>
                        </a:rPr>
                        <a:t>Erzeugung </a:t>
                      </a:r>
                      <a:r>
                        <a:rPr lang="de-DE" sz="1200" dirty="0" err="1" smtClean="0">
                          <a:latin typeface="Gadugi" panose="020B0502040204020203" pitchFamily="34" charset="0"/>
                          <a:ea typeface="Gadugi" panose="020B0502040204020203" pitchFamily="34" charset="0"/>
                        </a:rPr>
                        <a:t>erneuerb</a:t>
                      </a:r>
                      <a:r>
                        <a:rPr lang="de-DE" sz="1200" dirty="0" smtClean="0">
                          <a:latin typeface="Gadugi" panose="020B0502040204020203" pitchFamily="34" charset="0"/>
                          <a:ea typeface="Gadugi" panose="020B0502040204020203" pitchFamily="34" charset="0"/>
                        </a:rPr>
                        <a:t>. Energie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135</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276079">
                <a:tc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smtClean="0">
                          <a:latin typeface="Gadugi" panose="020B0502040204020203" pitchFamily="34" charset="0"/>
                          <a:ea typeface="Gadugi" panose="020B0502040204020203" pitchFamily="34" charset="0"/>
                        </a:rPr>
                        <a:t>W/(m²K)</a:t>
                      </a: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smtClean="0">
                          <a:latin typeface="Gadugi" panose="020B0502040204020203" pitchFamily="34" charset="0"/>
                          <a:ea typeface="Gadugi" panose="020B0502040204020203" pitchFamily="34" charset="0"/>
                        </a:rPr>
                        <a:t>kWh/(m²a)</a:t>
                      </a: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276079">
                <a:tc rowSpan="2">
                  <a:txBody>
                    <a:bodyPr/>
                    <a:lstStyle/>
                    <a:p>
                      <a:r>
                        <a:rPr lang="de-DE" sz="1200" dirty="0" smtClean="0">
                          <a:latin typeface="Gadugi" panose="020B0502040204020203" pitchFamily="34" charset="0"/>
                          <a:ea typeface="Gadugi" panose="020B0502040204020203" pitchFamily="34" charset="0"/>
                        </a:rPr>
                        <a:t>U-</a:t>
                      </a:r>
                      <a:r>
                        <a:rPr lang="de-DE" sz="1200" b="0" dirty="0" err="1" smtClean="0">
                          <a:latin typeface="Gadugi" panose="020B0502040204020203" pitchFamily="34" charset="0"/>
                          <a:ea typeface="Gadugi" panose="020B0502040204020203" pitchFamily="34" charset="0"/>
                        </a:rPr>
                        <a:t>value</a:t>
                      </a:r>
                      <a:r>
                        <a:rPr lang="de-DE" sz="1200" dirty="0" smtClean="0">
                          <a:latin typeface="Gadugi" panose="020B0502040204020203" pitchFamily="34" charset="0"/>
                          <a:ea typeface="Gadugi" panose="020B0502040204020203" pitchFamily="34" charset="0"/>
                        </a:rPr>
                        <a:t> </a:t>
                      </a:r>
                      <a:r>
                        <a:rPr lang="de-DE" sz="1200" dirty="0" err="1" smtClean="0">
                          <a:latin typeface="Gadugi" panose="020B0502040204020203" pitchFamily="34" charset="0"/>
                          <a:ea typeface="Gadugi" panose="020B0502040204020203" pitchFamily="34" charset="0"/>
                        </a:rPr>
                        <a:t>window</a:t>
                      </a:r>
                      <a:r>
                        <a:rPr lang="de-DE" sz="1200" dirty="0" smtClean="0">
                          <a:latin typeface="Gadugi" panose="020B0502040204020203" pitchFamily="34" charset="0"/>
                          <a:ea typeface="Gadugi" panose="020B0502040204020203" pitchFamily="34" charset="0"/>
                        </a:rPr>
                        <a:t> </a:t>
                      </a:r>
                    </a:p>
                    <a:p>
                      <a:r>
                        <a:rPr lang="de-DE" sz="1200" dirty="0" smtClean="0">
                          <a:latin typeface="Gadugi" panose="020B0502040204020203" pitchFamily="34" charset="0"/>
                          <a:ea typeface="Gadugi" panose="020B0502040204020203" pitchFamily="34" charset="0"/>
                        </a:rPr>
                        <a:t>U-Wert Fenster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0,78</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2">
                  <a:txBody>
                    <a:bodyPr/>
                    <a:lstStyle/>
                    <a:p>
                      <a:r>
                        <a:rPr lang="de-DE" sz="1200" dirty="0" smtClean="0">
                          <a:latin typeface="Gadugi" panose="020B0502040204020203" pitchFamily="34" charset="0"/>
                          <a:ea typeface="Gadugi" panose="020B0502040204020203" pitchFamily="34" charset="0"/>
                        </a:rPr>
                        <a:t>Non-</a:t>
                      </a:r>
                      <a:r>
                        <a:rPr lang="de-DE" sz="1200" dirty="0" err="1" smtClean="0">
                          <a:latin typeface="Gadugi" panose="020B0502040204020203" pitchFamily="34" charset="0"/>
                          <a:ea typeface="Gadugi" panose="020B0502040204020203" pitchFamily="34" charset="0"/>
                        </a:rPr>
                        <a:t>renewable</a:t>
                      </a:r>
                      <a:r>
                        <a:rPr lang="de-DE" sz="1200" dirty="0" smtClean="0">
                          <a:latin typeface="Gadugi" panose="020B0502040204020203" pitchFamily="34" charset="0"/>
                          <a:ea typeface="Gadugi" panose="020B0502040204020203" pitchFamily="34" charset="0"/>
                        </a:rPr>
                        <a:t> Primary </a:t>
                      </a:r>
                      <a:r>
                        <a:rPr lang="de-DE" sz="1200" dirty="0" err="1" smtClean="0">
                          <a:latin typeface="Gadugi" panose="020B0502040204020203" pitchFamily="34" charset="0"/>
                          <a:ea typeface="Gadugi" panose="020B0502040204020203" pitchFamily="34" charset="0"/>
                        </a:rPr>
                        <a:t>Energy</a:t>
                      </a:r>
                      <a:r>
                        <a:rPr lang="de-DE" sz="1200" dirty="0" smtClean="0">
                          <a:latin typeface="Gadugi" panose="020B0502040204020203" pitchFamily="34" charset="0"/>
                          <a:ea typeface="Gadugi" panose="020B0502040204020203" pitchFamily="34" charset="0"/>
                        </a:rPr>
                        <a:t> (PE)</a:t>
                      </a:r>
                    </a:p>
                    <a:p>
                      <a:r>
                        <a:rPr lang="de-DE" sz="1200" dirty="0" smtClean="0">
                          <a:latin typeface="Gadugi" panose="020B0502040204020203" pitchFamily="34" charset="0"/>
                          <a:ea typeface="Gadugi" panose="020B0502040204020203" pitchFamily="34" charset="0"/>
                        </a:rPr>
                        <a:t>Nicht erneuerbare Primärenergie (PE)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54</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276079">
                <a:tc vMerge="1">
                  <a:txBody>
                    <a:bodyPr/>
                    <a:lstStyle/>
                    <a:p>
                      <a:endParaRPr lang="de-DE"/>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smtClean="0">
                          <a:latin typeface="Gadugi" panose="020B0502040204020203" pitchFamily="34" charset="0"/>
                          <a:ea typeface="Gadugi" panose="020B0502040204020203" pitchFamily="34" charset="0"/>
                        </a:rPr>
                        <a:t>W/(m²K)</a:t>
                      </a: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vMerge="1">
                  <a:txBody>
                    <a:bodyPr/>
                    <a:lstStyle/>
                    <a:p>
                      <a:endParaRPr lang="de-DE"/>
                    </a:p>
                  </a:txBody>
                  <a:tcPr/>
                </a:tc>
                <a:tc>
                  <a:txBody>
                    <a:bodyPr/>
                    <a:lstStyle/>
                    <a:p>
                      <a:r>
                        <a:rPr lang="de-DE" sz="1200" dirty="0" smtClean="0">
                          <a:latin typeface="Gadugi" panose="020B0502040204020203" pitchFamily="34" charset="0"/>
                          <a:ea typeface="Gadugi" panose="020B0502040204020203" pitchFamily="34" charset="0"/>
                        </a:rPr>
                        <a:t>kWh/(m²a)</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460131">
                <a:tc>
                  <a:txBody>
                    <a:bodyPr/>
                    <a:lstStyle/>
                    <a:p>
                      <a:r>
                        <a:rPr lang="de-DE" sz="1200" dirty="0" err="1" smtClean="0">
                          <a:latin typeface="Gadugi" panose="020B0502040204020203" pitchFamily="34" charset="0"/>
                          <a:ea typeface="Gadugi" panose="020B0502040204020203" pitchFamily="34" charset="0"/>
                        </a:rPr>
                        <a:t>Heat</a:t>
                      </a:r>
                      <a:r>
                        <a:rPr lang="de-DE" sz="1200" dirty="0" smtClean="0">
                          <a:latin typeface="Gadugi" panose="020B0502040204020203" pitchFamily="34" charset="0"/>
                          <a:ea typeface="Gadugi" panose="020B0502040204020203" pitchFamily="34" charset="0"/>
                        </a:rPr>
                        <a:t> </a:t>
                      </a:r>
                      <a:r>
                        <a:rPr lang="de-DE" sz="1200" dirty="0" err="1" smtClean="0">
                          <a:latin typeface="Gadugi" panose="020B0502040204020203" pitchFamily="34" charset="0"/>
                          <a:ea typeface="Gadugi" panose="020B0502040204020203" pitchFamily="34" charset="0"/>
                        </a:rPr>
                        <a:t>recovery</a:t>
                      </a:r>
                      <a:endParaRPr lang="de-DE" sz="1200" dirty="0" smtClean="0">
                        <a:latin typeface="Gadugi" panose="020B0502040204020203" pitchFamily="34" charset="0"/>
                        <a:ea typeface="Gadugi" panose="020B0502040204020203" pitchFamily="34" charset="0"/>
                      </a:endParaRPr>
                    </a:p>
                    <a:p>
                      <a:r>
                        <a:rPr lang="de-DE" sz="1200" dirty="0" smtClean="0">
                          <a:latin typeface="Gadugi" panose="020B0502040204020203" pitchFamily="34" charset="0"/>
                          <a:ea typeface="Gadugi" panose="020B0502040204020203" pitchFamily="34" charset="0"/>
                        </a:rPr>
                        <a:t>Wärmerückgewinnung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80 %</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en-US" sz="1200" kern="1200" dirty="0" smtClean="0">
                          <a:solidFill>
                            <a:schemeClr val="tx1"/>
                          </a:solidFill>
                          <a:effectLst/>
                          <a:latin typeface="Gadugi" panose="020B0502040204020203" pitchFamily="34" charset="0"/>
                          <a:ea typeface="Gadugi" panose="020B0502040204020203" pitchFamily="34" charset="0"/>
                          <a:cs typeface="+mn-cs"/>
                        </a:rPr>
                        <a:t>Pressurization test n</a:t>
                      </a:r>
                      <a:r>
                        <a:rPr lang="en-US" sz="1200" kern="1200" baseline="-25000" dirty="0" smtClean="0">
                          <a:solidFill>
                            <a:schemeClr val="tx1"/>
                          </a:solidFill>
                          <a:effectLst/>
                          <a:latin typeface="Gadugi" panose="020B0502040204020203" pitchFamily="34" charset="0"/>
                          <a:ea typeface="Gadugi" panose="020B0502040204020203" pitchFamily="34" charset="0"/>
                          <a:cs typeface="+mn-cs"/>
                        </a:rPr>
                        <a:t>50</a:t>
                      </a:r>
                      <a:endParaRPr lang="de-DE" sz="1200" kern="1200" dirty="0" smtClean="0">
                        <a:solidFill>
                          <a:schemeClr val="tx1"/>
                        </a:solidFill>
                        <a:effectLst/>
                        <a:latin typeface="Gadugi" panose="020B0502040204020203" pitchFamily="34" charset="0"/>
                        <a:ea typeface="Gadugi" panose="020B0502040204020203" pitchFamily="34" charset="0"/>
                        <a:cs typeface="+mn-cs"/>
                      </a:endParaRPr>
                    </a:p>
                    <a:p>
                      <a:r>
                        <a:rPr lang="en-US" sz="1200" kern="1200" dirty="0" err="1" smtClean="0">
                          <a:solidFill>
                            <a:schemeClr val="tx1"/>
                          </a:solidFill>
                          <a:effectLst/>
                          <a:latin typeface="Gadugi" panose="020B0502040204020203" pitchFamily="34" charset="0"/>
                          <a:ea typeface="Gadugi" panose="020B0502040204020203" pitchFamily="34" charset="0"/>
                          <a:cs typeface="+mn-cs"/>
                        </a:rPr>
                        <a:t>Drucktest</a:t>
                      </a:r>
                      <a:r>
                        <a:rPr lang="en-US" sz="1200" kern="1200" dirty="0" smtClean="0">
                          <a:solidFill>
                            <a:schemeClr val="tx1"/>
                          </a:solidFill>
                          <a:effectLst/>
                          <a:latin typeface="Gadugi" panose="020B0502040204020203" pitchFamily="34" charset="0"/>
                          <a:ea typeface="Gadugi" panose="020B0502040204020203" pitchFamily="34" charset="0"/>
                          <a:cs typeface="+mn-cs"/>
                        </a:rPr>
                        <a:t> n</a:t>
                      </a:r>
                      <a:r>
                        <a:rPr lang="en-US" sz="1200" kern="1200" baseline="-25000" dirty="0" smtClean="0">
                          <a:solidFill>
                            <a:schemeClr val="tx1"/>
                          </a:solidFill>
                          <a:effectLst/>
                          <a:latin typeface="Gadugi" panose="020B0502040204020203" pitchFamily="34" charset="0"/>
                          <a:ea typeface="Gadugi" panose="020B0502040204020203" pitchFamily="34" charset="0"/>
                          <a:cs typeface="+mn-cs"/>
                        </a:rPr>
                        <a:t>50</a:t>
                      </a:r>
                      <a:endParaRPr lang="de-DE" sz="1200" dirty="0">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de-DE" sz="1200" dirty="0" smtClean="0">
                          <a:latin typeface="Gadugi" panose="020B0502040204020203" pitchFamily="34" charset="0"/>
                          <a:ea typeface="Gadugi" panose="020B0502040204020203" pitchFamily="34" charset="0"/>
                        </a:rPr>
                        <a:t>0,2 h</a:t>
                      </a:r>
                      <a:r>
                        <a:rPr lang="de-DE" sz="1488" kern="1200" baseline="30000" dirty="0" smtClean="0">
                          <a:solidFill>
                            <a:schemeClr val="tx1"/>
                          </a:solidFill>
                          <a:effectLst/>
                          <a:latin typeface="+mn-lt"/>
                          <a:ea typeface="+mn-ea"/>
                          <a:cs typeface="+mn-cs"/>
                        </a:rPr>
                        <a:t>-1</a:t>
                      </a:r>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506239">
                <a:tc>
                  <a:txBody>
                    <a:bodyPr/>
                    <a:lstStyle/>
                    <a:p>
                      <a:r>
                        <a:rPr lang="de-DE" sz="1200" dirty="0" smtClean="0">
                          <a:latin typeface="Gadugi" panose="020B0502040204020203" pitchFamily="34" charset="0"/>
                          <a:ea typeface="Gadugi" panose="020B0502040204020203" pitchFamily="34" charset="0"/>
                        </a:rPr>
                        <a:t>Special </a:t>
                      </a:r>
                      <a:r>
                        <a:rPr lang="de-DE" sz="1200" dirty="0" err="1" smtClean="0">
                          <a:latin typeface="Gadugi" panose="020B0502040204020203" pitchFamily="34" charset="0"/>
                          <a:ea typeface="Gadugi" panose="020B0502040204020203" pitchFamily="34" charset="0"/>
                        </a:rPr>
                        <a:t>features</a:t>
                      </a:r>
                      <a:endParaRPr lang="de-DE" sz="1200" dirty="0" smtClean="0">
                        <a:latin typeface="Gadugi" panose="020B0502040204020203" pitchFamily="34" charset="0"/>
                        <a:ea typeface="Gadugi" panose="020B0502040204020203" pitchFamily="34" charset="0"/>
                      </a:endParaRPr>
                    </a:p>
                    <a:p>
                      <a:r>
                        <a:rPr lang="de-DE" sz="1200" dirty="0" smtClean="0">
                          <a:latin typeface="Gadugi" panose="020B0502040204020203" pitchFamily="34" charset="0"/>
                          <a:ea typeface="Gadugi" panose="020B0502040204020203" pitchFamily="34" charset="0"/>
                        </a:rPr>
                        <a:t>Besonderheiten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gridSpan="3">
                  <a:txBody>
                    <a:bodyPr/>
                    <a:lstStyle/>
                    <a:p>
                      <a:r>
                        <a:rPr lang="de-DE" sz="1200" dirty="0" smtClean="0">
                          <a:latin typeface="Gadugi" panose="020B0502040204020203" pitchFamily="34" charset="0"/>
                          <a:ea typeface="Gadugi" panose="020B0502040204020203" pitchFamily="34" charset="0"/>
                        </a:rPr>
                        <a:t>Sonnenkollektoren für die Warmwasserbereitung, Grauwasser-Wärmerückgewinnung, Regenwassernutzung</a:t>
                      </a:r>
                      <a:endParaRPr lang="de-DE" sz="1200" dirty="0">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hMerge="1">
                  <a:txBody>
                    <a:bodyPr/>
                    <a:lstStyle/>
                    <a:p>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hMerge="1">
                  <a:txBody>
                    <a:bodyPr/>
                    <a:lstStyle/>
                    <a:p>
                      <a:endParaRPr lang="de-DE" sz="1200" dirty="0">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bl>
          </a:graphicData>
        </a:graphic>
      </p:graphicFrame>
      <p:pic>
        <p:nvPicPr>
          <p:cNvPr id="1030" name="Picture 6" descr="SIEGEL_zertifiziertes_PH_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7051" y="172728"/>
            <a:ext cx="1167162" cy="116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6273360" y="5667259"/>
            <a:ext cx="926857"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Peter Cook</a:t>
            </a:r>
            <a:endParaRPr lang="de-DE" sz="1050"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7176" y="1818408"/>
            <a:ext cx="1229565" cy="1229565"/>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1457" y="1838834"/>
            <a:ext cx="1209140" cy="1209140"/>
          </a:xfrm>
          <a:prstGeom prst="rect">
            <a:avLst/>
          </a:prstGeom>
        </p:spPr>
      </p:pic>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9193" y="1838833"/>
            <a:ext cx="1165458" cy="1165458"/>
          </a:xfrm>
          <a:prstGeom prst="rect">
            <a:avLst/>
          </a:prstGeom>
        </p:spPr>
      </p:pic>
      <p:pic>
        <p:nvPicPr>
          <p:cNvPr id="6" name="Grafi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83320" y="1818408"/>
            <a:ext cx="1207519" cy="1207519"/>
          </a:xfrm>
          <a:prstGeom prst="rect">
            <a:avLst/>
          </a:prstGeom>
        </p:spPr>
      </p:pic>
      <p:pic>
        <p:nvPicPr>
          <p:cNvPr id="7" name="Grafi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8917" y="3539251"/>
            <a:ext cx="1080120" cy="252027"/>
          </a:xfrm>
          <a:prstGeom prst="rect">
            <a:avLst/>
          </a:prstGeom>
        </p:spPr>
      </p:pic>
      <p:pic>
        <p:nvPicPr>
          <p:cNvPr id="8" name="Grafik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91032" y="108621"/>
            <a:ext cx="1229565" cy="1229565"/>
          </a:xfrm>
          <a:prstGeom prst="rect">
            <a:avLst/>
          </a:prstGeom>
        </p:spPr>
      </p:pic>
      <p:pic>
        <p:nvPicPr>
          <p:cNvPr id="9" name="Grafik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6689" y="108622"/>
            <a:ext cx="1229565" cy="1229565"/>
          </a:xfrm>
          <a:prstGeom prst="rect">
            <a:avLst/>
          </a:prstGeom>
        </p:spPr>
      </p:pic>
      <p:pic>
        <p:nvPicPr>
          <p:cNvPr id="10" name="Grafik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82346" y="135181"/>
            <a:ext cx="1208006" cy="1208006"/>
          </a:xfrm>
          <a:prstGeom prst="rect">
            <a:avLst/>
          </a:prstGeom>
        </p:spPr>
      </p:pic>
    </p:spTree>
    <p:extLst>
      <p:ext uri="{BB962C8B-B14F-4D97-AF65-F5344CB8AC3E}">
        <p14:creationId xmlns:p14="http://schemas.microsoft.com/office/powerpoint/2010/main" val="3331233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10</a:t>
            </a:fld>
            <a:endParaRPr lang="de-DE"/>
          </a:p>
        </p:txBody>
      </p:sp>
      <p:graphicFrame>
        <p:nvGraphicFramePr>
          <p:cNvPr id="7" name="Tabelle 6"/>
          <p:cNvGraphicFramePr>
            <a:graphicFrameLocks noGrp="1"/>
          </p:cNvGraphicFramePr>
          <p:nvPr>
            <p:extLst>
              <p:ext uri="{D42A27DB-BD31-4B8C-83A1-F6EECF244321}">
                <p14:modId xmlns:p14="http://schemas.microsoft.com/office/powerpoint/2010/main" val="4248130766"/>
              </p:ext>
            </p:extLst>
          </p:nvPr>
        </p:nvGraphicFramePr>
        <p:xfrm>
          <a:off x="3178345" y="1385466"/>
          <a:ext cx="3528392" cy="3022848"/>
        </p:xfrm>
        <a:graphic>
          <a:graphicData uri="http://schemas.openxmlformats.org/drawingml/2006/table">
            <a:tbl>
              <a:tblPr>
                <a:tableStyleId>{5C22544A-7EE6-4342-B048-85BDC9FD1C3A}</a:tableStyleId>
              </a:tblPr>
              <a:tblGrid>
                <a:gridCol w="2016224"/>
                <a:gridCol w="1512168"/>
              </a:tblGrid>
              <a:tr h="432048">
                <a:tc>
                  <a:txBody>
                    <a:bodyPr/>
                    <a:lstStyle/>
                    <a:p>
                      <a:pPr>
                        <a:lnSpc>
                          <a:spcPts val="1200"/>
                        </a:lnSpc>
                        <a:spcAft>
                          <a:spcPts val="80"/>
                        </a:spcAft>
                        <a:tabLst>
                          <a:tab pos="-457200" algn="l"/>
                        </a:tabLst>
                      </a:pPr>
                      <a:r>
                        <a:rPr lang="de-DE" sz="1200" b="1" spc="-15" dirty="0">
                          <a:effectLst/>
                          <a:latin typeface="Gadugi" panose="020B0502040204020203" pitchFamily="34" charset="0"/>
                          <a:ea typeface="Gadugi" panose="020B0502040204020203" pitchFamily="34" charset="0"/>
                        </a:rPr>
                        <a:t>Messung</a:t>
                      </a:r>
                      <a:endParaRPr lang="de-DE" sz="1200" b="1"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r">
                        <a:lnSpc>
                          <a:spcPts val="1200"/>
                        </a:lnSpc>
                        <a:spcAft>
                          <a:spcPts val="80"/>
                        </a:spcAft>
                        <a:tabLst>
                          <a:tab pos="-457200" algn="l"/>
                        </a:tabLst>
                      </a:pPr>
                      <a:r>
                        <a:rPr lang="de-DE" sz="1200" b="1" spc="-15" dirty="0">
                          <a:solidFill>
                            <a:schemeClr val="tx1"/>
                          </a:solidFill>
                          <a:effectLst/>
                          <a:latin typeface="Gadugi" panose="020B0502040204020203" pitchFamily="34" charset="0"/>
                          <a:ea typeface="Gadugi" panose="020B0502040204020203" pitchFamily="34" charset="0"/>
                        </a:rPr>
                        <a:t>50 </a:t>
                      </a:r>
                      <a:r>
                        <a:rPr lang="de-DE" sz="1200" b="1" spc="-15" dirty="0" err="1" smtClean="0">
                          <a:solidFill>
                            <a:schemeClr val="tx1"/>
                          </a:solidFill>
                          <a:effectLst/>
                          <a:latin typeface="Gadugi" panose="020B0502040204020203" pitchFamily="34" charset="0"/>
                          <a:ea typeface="Gadugi" panose="020B0502040204020203" pitchFamily="34" charset="0"/>
                        </a:rPr>
                        <a:t>Pa-Druck­test­luftwech­sel</a:t>
                      </a:r>
                      <a:r>
                        <a:rPr lang="de-DE" sz="1200" b="1" spc="-15" dirty="0" smtClean="0">
                          <a:solidFill>
                            <a:schemeClr val="tx1"/>
                          </a:solidFill>
                          <a:effectLst/>
                          <a:latin typeface="Gadugi" panose="020B0502040204020203" pitchFamily="34" charset="0"/>
                          <a:ea typeface="Gadugi" panose="020B0502040204020203" pitchFamily="34" charset="0"/>
                        </a:rPr>
                        <a:t> </a:t>
                      </a:r>
                      <a:r>
                        <a:rPr lang="de-DE" sz="1200" b="1" spc="-15" dirty="0">
                          <a:solidFill>
                            <a:schemeClr val="tx1"/>
                          </a:solidFill>
                          <a:effectLst/>
                          <a:latin typeface="Gadugi" panose="020B0502040204020203" pitchFamily="34" charset="0"/>
                          <a:ea typeface="Gadugi" panose="020B0502040204020203" pitchFamily="34" charset="0"/>
                        </a:rPr>
                        <a:t>n</a:t>
                      </a:r>
                      <a:r>
                        <a:rPr lang="de-DE" sz="1200" b="1" spc="-15" baseline="-25000" dirty="0">
                          <a:solidFill>
                            <a:schemeClr val="tx1"/>
                          </a:solidFill>
                          <a:effectLst/>
                          <a:latin typeface="Gadugi" panose="020B0502040204020203" pitchFamily="34" charset="0"/>
                          <a:ea typeface="Gadugi" panose="020B0502040204020203" pitchFamily="34" charset="0"/>
                        </a:rPr>
                        <a:t>50 </a:t>
                      </a:r>
                      <a:r>
                        <a:rPr lang="de-DE" sz="1200" b="1" spc="-15" dirty="0">
                          <a:solidFill>
                            <a:schemeClr val="tx1"/>
                          </a:solidFill>
                          <a:effectLst/>
                          <a:latin typeface="Gadugi" panose="020B0502040204020203" pitchFamily="34" charset="0"/>
                          <a:ea typeface="Gadugi" panose="020B0502040204020203" pitchFamily="34" charset="0"/>
                        </a:rPr>
                        <a:t>h</a:t>
                      </a:r>
                      <a:r>
                        <a:rPr lang="de-DE" sz="1200" b="1" spc="-15" baseline="30000" dirty="0">
                          <a:solidFill>
                            <a:schemeClr val="tx1"/>
                          </a:solidFill>
                          <a:effectLst/>
                          <a:latin typeface="Gadugi" panose="020B0502040204020203" pitchFamily="34" charset="0"/>
                          <a:ea typeface="Gadugi" panose="020B0502040204020203" pitchFamily="34" charset="0"/>
                        </a:rPr>
                        <a:t>-1</a:t>
                      </a:r>
                      <a:endParaRPr lang="de-DE" sz="1200" b="1" dirty="0">
                        <a:solidFill>
                          <a:schemeClr val="tx1"/>
                        </a:solidFill>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431800">
                <a:tc>
                  <a:txBody>
                    <a:bodyPr/>
                    <a:lstStyle/>
                    <a:p>
                      <a:pPr>
                        <a:lnSpc>
                          <a:spcPts val="1200"/>
                        </a:lnSpc>
                        <a:spcAft>
                          <a:spcPts val="80"/>
                        </a:spcAft>
                        <a:tabLst>
                          <a:tab pos="-457200" algn="l"/>
                        </a:tabLst>
                      </a:pPr>
                      <a:r>
                        <a:rPr lang="de-DE" sz="1200" b="1" spc="-15" dirty="0">
                          <a:effectLst/>
                          <a:latin typeface="Gadugi" panose="020B0502040204020203" pitchFamily="34" charset="0"/>
                          <a:ea typeface="Gadugi" panose="020B0502040204020203" pitchFamily="34" charset="0"/>
                        </a:rPr>
                        <a:t>Haus 1 regulär</a:t>
                      </a:r>
                      <a:endParaRPr lang="de-DE" sz="1200" b="1"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R="304800" algn="ctr">
                        <a:lnSpc>
                          <a:spcPts val="1200"/>
                        </a:lnSpc>
                        <a:spcAft>
                          <a:spcPts val="80"/>
                        </a:spcAft>
                        <a:tabLst>
                          <a:tab pos="-457200" algn="l"/>
                        </a:tabLst>
                      </a:pPr>
                      <a:r>
                        <a:rPr lang="de-DE" sz="1200" spc="-15" dirty="0">
                          <a:effectLst/>
                          <a:latin typeface="Gadugi" panose="020B0502040204020203" pitchFamily="34" charset="0"/>
                          <a:ea typeface="Gadugi" panose="020B0502040204020203" pitchFamily="34" charset="0"/>
                        </a:rPr>
                        <a:t>0,403</a:t>
                      </a:r>
                      <a:endParaRPr lang="de-DE" sz="1200"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31800">
                <a:tc>
                  <a:txBody>
                    <a:bodyPr/>
                    <a:lstStyle/>
                    <a:p>
                      <a:pPr>
                        <a:lnSpc>
                          <a:spcPts val="1200"/>
                        </a:lnSpc>
                        <a:spcAft>
                          <a:spcPts val="80"/>
                        </a:spcAft>
                        <a:tabLst>
                          <a:tab pos="-457200" algn="l"/>
                        </a:tabLst>
                      </a:pPr>
                      <a:r>
                        <a:rPr lang="de-DE" sz="1200" b="1" spc="-15" dirty="0">
                          <a:effectLst/>
                          <a:latin typeface="Gadugi" panose="020B0502040204020203" pitchFamily="34" charset="0"/>
                          <a:ea typeface="Gadugi" panose="020B0502040204020203" pitchFamily="34" charset="0"/>
                        </a:rPr>
                        <a:t>Haus 2 regulär</a:t>
                      </a:r>
                      <a:endParaRPr lang="de-DE" sz="1200" b="1"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R="304800" algn="ctr">
                        <a:lnSpc>
                          <a:spcPts val="1200"/>
                        </a:lnSpc>
                        <a:spcAft>
                          <a:spcPts val="80"/>
                        </a:spcAft>
                        <a:tabLst>
                          <a:tab pos="-457200" algn="l"/>
                        </a:tabLst>
                      </a:pPr>
                      <a:r>
                        <a:rPr lang="de-DE" sz="1200" spc="-15" dirty="0">
                          <a:effectLst/>
                          <a:latin typeface="Gadugi" panose="020B0502040204020203" pitchFamily="34" charset="0"/>
                          <a:ea typeface="Gadugi" panose="020B0502040204020203" pitchFamily="34" charset="0"/>
                        </a:rPr>
                        <a:t>0,276</a:t>
                      </a:r>
                      <a:endParaRPr lang="de-DE" sz="1200"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31800">
                <a:tc>
                  <a:txBody>
                    <a:bodyPr/>
                    <a:lstStyle/>
                    <a:p>
                      <a:pPr>
                        <a:lnSpc>
                          <a:spcPts val="1200"/>
                        </a:lnSpc>
                        <a:spcAft>
                          <a:spcPts val="80"/>
                        </a:spcAft>
                        <a:tabLst>
                          <a:tab pos="-457200" algn="l"/>
                        </a:tabLst>
                      </a:pPr>
                      <a:r>
                        <a:rPr lang="de-DE" sz="1200" b="1" spc="-15">
                          <a:effectLst/>
                          <a:latin typeface="Gadugi" panose="020B0502040204020203" pitchFamily="34" charset="0"/>
                          <a:ea typeface="Gadugi" panose="020B0502040204020203" pitchFamily="34" charset="0"/>
                        </a:rPr>
                        <a:t>Haus 3 regulär</a:t>
                      </a:r>
                      <a:endParaRPr lang="de-DE" sz="1200" b="1">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R="304800" algn="ctr">
                        <a:lnSpc>
                          <a:spcPts val="1200"/>
                        </a:lnSpc>
                        <a:spcAft>
                          <a:spcPts val="80"/>
                        </a:spcAft>
                        <a:tabLst>
                          <a:tab pos="-457200" algn="l"/>
                        </a:tabLst>
                      </a:pPr>
                      <a:r>
                        <a:rPr lang="de-DE" sz="1200" spc="-15" dirty="0">
                          <a:effectLst/>
                          <a:latin typeface="Gadugi" panose="020B0502040204020203" pitchFamily="34" charset="0"/>
                          <a:ea typeface="Gadugi" panose="020B0502040204020203" pitchFamily="34" charset="0"/>
                        </a:rPr>
                        <a:t>0,258</a:t>
                      </a:r>
                      <a:endParaRPr lang="de-DE" sz="1200"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31800">
                <a:tc>
                  <a:txBody>
                    <a:bodyPr/>
                    <a:lstStyle/>
                    <a:p>
                      <a:pPr>
                        <a:lnSpc>
                          <a:spcPts val="1200"/>
                        </a:lnSpc>
                        <a:spcAft>
                          <a:spcPts val="80"/>
                        </a:spcAft>
                        <a:tabLst>
                          <a:tab pos="-457200" algn="l"/>
                        </a:tabLst>
                      </a:pPr>
                      <a:r>
                        <a:rPr lang="de-DE" sz="1200" b="1" spc="-15">
                          <a:effectLst/>
                          <a:latin typeface="Gadugi" panose="020B0502040204020203" pitchFamily="34" charset="0"/>
                          <a:ea typeface="Gadugi" panose="020B0502040204020203" pitchFamily="34" charset="0"/>
                        </a:rPr>
                        <a:t>Haus 4 regulär</a:t>
                      </a:r>
                      <a:endParaRPr lang="de-DE" sz="1200" b="1">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R="304800" algn="ctr">
                        <a:lnSpc>
                          <a:spcPts val="1200"/>
                        </a:lnSpc>
                        <a:spcAft>
                          <a:spcPts val="80"/>
                        </a:spcAft>
                        <a:tabLst>
                          <a:tab pos="-457200" algn="l"/>
                        </a:tabLst>
                      </a:pPr>
                      <a:r>
                        <a:rPr lang="de-DE" sz="1200" spc="-15" dirty="0">
                          <a:effectLst/>
                          <a:latin typeface="Gadugi" panose="020B0502040204020203" pitchFamily="34" charset="0"/>
                          <a:ea typeface="Gadugi" panose="020B0502040204020203" pitchFamily="34" charset="0"/>
                        </a:rPr>
                        <a:t>0,240</a:t>
                      </a:r>
                      <a:endParaRPr lang="de-DE" sz="1200"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31800">
                <a:tc>
                  <a:txBody>
                    <a:bodyPr/>
                    <a:lstStyle/>
                    <a:p>
                      <a:pPr>
                        <a:lnSpc>
                          <a:spcPts val="1200"/>
                        </a:lnSpc>
                        <a:spcAft>
                          <a:spcPts val="80"/>
                        </a:spcAft>
                        <a:tabLst>
                          <a:tab pos="-457200" algn="l"/>
                        </a:tabLst>
                      </a:pPr>
                      <a:r>
                        <a:rPr lang="de-DE" sz="1200" b="1" spc="-15">
                          <a:effectLst/>
                          <a:latin typeface="Gadugi" panose="020B0502040204020203" pitchFamily="34" charset="0"/>
                          <a:ea typeface="Gadugi" panose="020B0502040204020203" pitchFamily="34" charset="0"/>
                        </a:rPr>
                        <a:t>Haus 1, Haustür abgeklebt</a:t>
                      </a:r>
                      <a:endParaRPr lang="de-DE" sz="1200" b="1">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R="304800" algn="ctr">
                        <a:lnSpc>
                          <a:spcPts val="1200"/>
                        </a:lnSpc>
                        <a:spcAft>
                          <a:spcPts val="80"/>
                        </a:spcAft>
                        <a:tabLst>
                          <a:tab pos="-457200" algn="l"/>
                        </a:tabLst>
                      </a:pPr>
                      <a:r>
                        <a:rPr lang="de-DE" sz="1200" spc="-15" dirty="0">
                          <a:effectLst/>
                          <a:latin typeface="Gadugi" panose="020B0502040204020203" pitchFamily="34" charset="0"/>
                          <a:ea typeface="Gadugi" panose="020B0502040204020203" pitchFamily="34" charset="0"/>
                        </a:rPr>
                        <a:t>0,253</a:t>
                      </a:r>
                      <a:endParaRPr lang="de-DE" sz="1200"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31800">
                <a:tc>
                  <a:txBody>
                    <a:bodyPr/>
                    <a:lstStyle/>
                    <a:p>
                      <a:pPr>
                        <a:lnSpc>
                          <a:spcPts val="1200"/>
                        </a:lnSpc>
                        <a:spcAft>
                          <a:spcPts val="80"/>
                        </a:spcAft>
                        <a:tabLst>
                          <a:tab pos="-457200" algn="l"/>
                        </a:tabLst>
                      </a:pPr>
                      <a:r>
                        <a:rPr lang="de-DE" sz="1200" b="1" spc="-15" dirty="0">
                          <a:effectLst/>
                          <a:latin typeface="Gadugi" panose="020B0502040204020203" pitchFamily="34" charset="0"/>
                          <a:ea typeface="Gadugi" panose="020B0502040204020203" pitchFamily="34" charset="0"/>
                        </a:rPr>
                        <a:t>Haus 3, ein Fenster im EG gekippt</a:t>
                      </a:r>
                      <a:endParaRPr lang="de-DE" sz="1200" b="1"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R="304800" algn="ctr">
                        <a:lnSpc>
                          <a:spcPts val="1200"/>
                        </a:lnSpc>
                        <a:spcAft>
                          <a:spcPts val="80"/>
                        </a:spcAft>
                        <a:tabLst>
                          <a:tab pos="-457200" algn="l"/>
                        </a:tabLst>
                      </a:pPr>
                      <a:r>
                        <a:rPr lang="de-DE" sz="1200" spc="-15" dirty="0">
                          <a:effectLst/>
                          <a:latin typeface="Gadugi" panose="020B0502040204020203" pitchFamily="34" charset="0"/>
                          <a:ea typeface="Gadugi" panose="020B0502040204020203" pitchFamily="34" charset="0"/>
                        </a:rPr>
                        <a:t>12,886</a:t>
                      </a:r>
                      <a:endParaRPr lang="de-DE" sz="1200" dirty="0">
                        <a:effectLst/>
                        <a:latin typeface="Gadugi" panose="020B0502040204020203" pitchFamily="34" charset="0"/>
                        <a:ea typeface="Gadugi" panose="020B0502040204020203" pitchFamily="34" charset="0"/>
                      </a:endParaRPr>
                    </a:p>
                  </a:txBody>
                  <a:tcPr marL="35560" marR="3556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436" y="1385466"/>
            <a:ext cx="2081305" cy="3022848"/>
          </a:xfrm>
          <a:prstGeom prst="rect">
            <a:avLst/>
          </a:prstGeom>
        </p:spPr>
      </p:pic>
      <p:sp>
        <p:nvSpPr>
          <p:cNvPr id="9" name="Rechteck 8"/>
          <p:cNvSpPr/>
          <p:nvPr/>
        </p:nvSpPr>
        <p:spPr>
          <a:xfrm>
            <a:off x="786840" y="1385466"/>
            <a:ext cx="1590500" cy="253916"/>
          </a:xfrm>
          <a:prstGeom prst="rect">
            <a:avLst/>
          </a:prstGeom>
        </p:spPr>
        <p:txBody>
          <a:bodyPr wrap="none">
            <a:spAutoFit/>
          </a:bodyPr>
          <a:lstStyle/>
          <a:p>
            <a:r>
              <a:rPr lang="de-DE" sz="1050" dirty="0">
                <a:solidFill>
                  <a:schemeClr val="bg1">
                    <a:lumMod val="75000"/>
                  </a:schemeClr>
                </a:solidFill>
                <a:latin typeface="Calibri" panose="020F0502020204030204" pitchFamily="34" charset="0"/>
                <a:ea typeface="SimSun" panose="02010600030101010101" pitchFamily="2" charset="-122"/>
              </a:rPr>
              <a:t>© </a:t>
            </a:r>
            <a:r>
              <a:rPr lang="de-DE" sz="1050" dirty="0" smtClean="0">
                <a:solidFill>
                  <a:schemeClr val="bg1">
                    <a:lumMod val="75000"/>
                  </a:schemeClr>
                </a:solidFill>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solidFill>
                <a:schemeClr val="bg1">
                  <a:lumMod val="75000"/>
                </a:schemeClr>
              </a:solidFill>
            </a:endParaRPr>
          </a:p>
        </p:txBody>
      </p:sp>
      <p:graphicFrame>
        <p:nvGraphicFramePr>
          <p:cNvPr id="10" name="Tabelle 9"/>
          <p:cNvGraphicFramePr>
            <a:graphicFrameLocks noGrp="1"/>
          </p:cNvGraphicFramePr>
          <p:nvPr>
            <p:extLst>
              <p:ext uri="{D42A27DB-BD31-4B8C-83A1-F6EECF244321}">
                <p14:modId xmlns:p14="http://schemas.microsoft.com/office/powerpoint/2010/main" val="4229476258"/>
              </p:ext>
            </p:extLst>
          </p:nvPr>
        </p:nvGraphicFramePr>
        <p:xfrm>
          <a:off x="539750" y="33612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9. Beschreibung der luftdichten Hülle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463325420"/>
              </p:ext>
            </p:extLst>
          </p:nvPr>
        </p:nvGraphicFramePr>
        <p:xfrm>
          <a:off x="574272" y="6023432"/>
          <a:ext cx="6480176" cy="3426930"/>
        </p:xfrm>
        <a:graphic>
          <a:graphicData uri="http://schemas.openxmlformats.org/drawingml/2006/table">
            <a:tbl>
              <a:tblPr firstRow="1" bandRow="1">
                <a:tableStyleId>{5C22544A-7EE6-4342-B048-85BDC9FD1C3A}</a:tableStyleId>
              </a:tblPr>
              <a:tblGrid>
                <a:gridCol w="983352"/>
                <a:gridCol w="1049146"/>
                <a:gridCol w="988227"/>
                <a:gridCol w="1299392"/>
                <a:gridCol w="847165"/>
                <a:gridCol w="1312894"/>
              </a:tblGrid>
              <a:tr h="277859">
                <a:tc>
                  <a:txBody>
                    <a:bodyPr/>
                    <a:lstStyle/>
                    <a:p>
                      <a:r>
                        <a:rPr lang="de-DE" sz="1200" dirty="0" smtClean="0">
                          <a:solidFill>
                            <a:schemeClr val="tx1"/>
                          </a:solidFill>
                          <a:latin typeface="Gadugi" panose="020B0502040204020203" pitchFamily="34" charset="0"/>
                          <a:ea typeface="Gadugi" panose="020B0502040204020203" pitchFamily="34" charset="0"/>
                        </a:rPr>
                        <a:t>Stoß</a:t>
                      </a: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r>
                        <a:rPr lang="de-DE" sz="1200" dirty="0" smtClean="0">
                          <a:solidFill>
                            <a:schemeClr val="tx1"/>
                          </a:solidFill>
                          <a:latin typeface="Gadugi" panose="020B0502040204020203" pitchFamily="34" charset="0"/>
                          <a:ea typeface="Gadugi" panose="020B0502040204020203" pitchFamily="34" charset="0"/>
                        </a:rPr>
                        <a:t>Keller-decke</a:t>
                      </a:r>
                      <a:endParaRPr lang="de-DE" sz="1200"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r>
                        <a:rPr lang="de-DE" sz="1200" dirty="0" smtClean="0">
                          <a:solidFill>
                            <a:schemeClr val="tx1"/>
                          </a:solidFill>
                          <a:latin typeface="Gadugi" panose="020B0502040204020203" pitchFamily="34" charset="0"/>
                          <a:ea typeface="Gadugi" panose="020B0502040204020203" pitchFamily="34" charset="0"/>
                        </a:rPr>
                        <a:t>Flügel-rahmen</a:t>
                      </a:r>
                      <a:endParaRPr lang="de-DE" sz="1200"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r>
                        <a:rPr lang="de-DE" sz="1200" dirty="0" smtClean="0">
                          <a:solidFill>
                            <a:schemeClr val="tx1"/>
                          </a:solidFill>
                          <a:latin typeface="Gadugi" panose="020B0502040204020203" pitchFamily="34" charset="0"/>
                          <a:ea typeface="Gadugi" panose="020B0502040204020203" pitchFamily="34" charset="0"/>
                        </a:rPr>
                        <a:t>Blendrahmen</a:t>
                      </a:r>
                      <a:endParaRPr lang="de-DE" sz="1200"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r>
                        <a:rPr lang="de-DE" sz="1200" dirty="0" smtClean="0">
                          <a:solidFill>
                            <a:schemeClr val="tx1"/>
                          </a:solidFill>
                          <a:latin typeface="Gadugi" panose="020B0502040204020203" pitchFamily="34" charset="0"/>
                          <a:ea typeface="Gadugi" panose="020B0502040204020203" pitchFamily="34" charset="0"/>
                        </a:rPr>
                        <a:t>Außen-wand</a:t>
                      </a:r>
                      <a:endParaRPr lang="de-DE" sz="1200"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r>
                        <a:rPr lang="de-DE" sz="1200" dirty="0" smtClean="0">
                          <a:solidFill>
                            <a:schemeClr val="tx1"/>
                          </a:solidFill>
                          <a:latin typeface="Gadugi" panose="020B0502040204020203" pitchFamily="34" charset="0"/>
                          <a:ea typeface="Gadugi" panose="020B0502040204020203" pitchFamily="34" charset="0"/>
                        </a:rPr>
                        <a:t>Dach</a:t>
                      </a:r>
                      <a:endParaRPr lang="de-DE" sz="1200"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77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dirty="0" err="1" smtClean="0">
                          <a:solidFill>
                            <a:schemeClr val="tx1"/>
                          </a:solidFill>
                          <a:latin typeface="Gadugi" panose="020B0502040204020203" pitchFamily="34" charset="0"/>
                          <a:ea typeface="Gadugi" panose="020B0502040204020203" pitchFamily="34" charset="0"/>
                        </a:rPr>
                        <a:t>von|gegen</a:t>
                      </a:r>
                      <a:endParaRPr lang="de-DE" sz="1200" b="1" i="0" dirty="0" smtClean="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r>
              <a:tr h="833578">
                <a:tc>
                  <a:txBody>
                    <a:bodyPr/>
                    <a:lstStyle/>
                    <a:p>
                      <a:r>
                        <a:rPr lang="de-DE" sz="1200" b="1" dirty="0" smtClean="0">
                          <a:solidFill>
                            <a:schemeClr val="tx1"/>
                          </a:solidFill>
                          <a:latin typeface="Gadugi" panose="020B0502040204020203" pitchFamily="34" charset="0"/>
                          <a:ea typeface="Gadugi" panose="020B0502040204020203" pitchFamily="34" charset="0"/>
                        </a:rPr>
                        <a:t>Dach</a:t>
                      </a:r>
                      <a:endParaRPr lang="de-DE" sz="1200" b="1"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err="1" smtClean="0">
                          <a:solidFill>
                            <a:schemeClr val="tx1"/>
                          </a:solidFill>
                          <a:latin typeface="Gadugi" panose="020B0502040204020203" pitchFamily="34" charset="0"/>
                          <a:ea typeface="Gadugi" panose="020B0502040204020203" pitchFamily="34" charset="0"/>
                        </a:rPr>
                        <a:t>Einputzen</a:t>
                      </a:r>
                      <a:r>
                        <a:rPr lang="de-DE" sz="1200" dirty="0" smtClean="0">
                          <a:solidFill>
                            <a:schemeClr val="tx1"/>
                          </a:solidFill>
                          <a:latin typeface="Gadugi" panose="020B0502040204020203" pitchFamily="34" charset="0"/>
                          <a:ea typeface="Gadugi" panose="020B0502040204020203" pitchFamily="34" charset="0"/>
                        </a:rPr>
                        <a:t> der Folie in </a:t>
                      </a:r>
                      <a:r>
                        <a:rPr lang="de-DE" sz="1200" dirty="0" err="1" smtClean="0">
                          <a:solidFill>
                            <a:schemeClr val="tx1"/>
                          </a:solidFill>
                          <a:latin typeface="Gadugi" panose="020B0502040204020203" pitchFamily="34" charset="0"/>
                          <a:ea typeface="Gadugi" panose="020B0502040204020203" pitchFamily="34" charset="0"/>
                        </a:rPr>
                        <a:t>Gipsputz</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Verklebung</a:t>
                      </a:r>
                      <a:r>
                        <a:rPr lang="de-DE" sz="1200" baseline="0" dirty="0" smtClean="0">
                          <a:solidFill>
                            <a:schemeClr val="tx1"/>
                          </a:solidFill>
                          <a:latin typeface="Gadugi" panose="020B0502040204020203" pitchFamily="34" charset="0"/>
                          <a:ea typeface="Gadugi" panose="020B0502040204020203" pitchFamily="34" charset="0"/>
                        </a:rPr>
                        <a:t> d. Folien (Butylkautschukklebebänder)</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1018817">
                <a:tc>
                  <a:txBody>
                    <a:bodyPr/>
                    <a:lstStyle/>
                    <a:p>
                      <a:r>
                        <a:rPr lang="de-DE" sz="1200" b="1" dirty="0" smtClean="0">
                          <a:solidFill>
                            <a:schemeClr val="tx1"/>
                          </a:solidFill>
                          <a:latin typeface="Gadugi" panose="020B0502040204020203" pitchFamily="34" charset="0"/>
                          <a:ea typeface="Gadugi" panose="020B0502040204020203" pitchFamily="34" charset="0"/>
                        </a:rPr>
                        <a:t>Außen-wand</a:t>
                      </a:r>
                      <a:endParaRPr lang="de-DE" sz="1200" b="1"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de-DE" sz="1200" dirty="0" err="1" smtClean="0">
                          <a:solidFill>
                            <a:schemeClr val="tx1"/>
                          </a:solidFill>
                          <a:latin typeface="Gadugi" panose="020B0502040204020203" pitchFamily="34" charset="0"/>
                          <a:ea typeface="Gadugi" panose="020B0502040204020203" pitchFamily="34" charset="0"/>
                        </a:rPr>
                        <a:t>Gipsputz</a:t>
                      </a:r>
                      <a:r>
                        <a:rPr lang="de-DE" sz="1200" dirty="0" smtClean="0">
                          <a:solidFill>
                            <a:schemeClr val="tx1"/>
                          </a:solidFill>
                          <a:latin typeface="Gadugi" panose="020B0502040204020203" pitchFamily="34" charset="0"/>
                          <a:ea typeface="Gadugi" panose="020B0502040204020203" pitchFamily="34" charset="0"/>
                        </a:rPr>
                        <a:t> bis</a:t>
                      </a:r>
                      <a:r>
                        <a:rPr lang="de-DE" sz="1200" baseline="0" dirty="0" smtClean="0">
                          <a:solidFill>
                            <a:schemeClr val="tx1"/>
                          </a:solidFill>
                          <a:latin typeface="Gadugi" panose="020B0502040204020203" pitchFamily="34" charset="0"/>
                          <a:ea typeface="Gadugi" panose="020B0502040204020203" pitchFamily="34" charset="0"/>
                        </a:rPr>
                        <a:t> auf die Rohdecke gezogen</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de-DE" sz="120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Putzendschiene mit </a:t>
                      </a:r>
                      <a:r>
                        <a:rPr lang="de-DE" sz="1200" dirty="0" err="1" smtClean="0">
                          <a:solidFill>
                            <a:schemeClr val="tx1"/>
                          </a:solidFill>
                          <a:latin typeface="Gadugi" panose="020B0502040204020203" pitchFamily="34" charset="0"/>
                          <a:ea typeface="Gadugi" panose="020B0502040204020203" pitchFamily="34" charset="0"/>
                        </a:rPr>
                        <a:t>Acrylatdichtmasse</a:t>
                      </a:r>
                      <a:r>
                        <a:rPr lang="de-DE" sz="1200" baseline="0" dirty="0" smtClean="0">
                          <a:solidFill>
                            <a:schemeClr val="tx1"/>
                          </a:solidFill>
                          <a:latin typeface="Gadugi" panose="020B0502040204020203" pitchFamily="34" charset="0"/>
                          <a:ea typeface="Gadugi" panose="020B0502040204020203" pitchFamily="34" charset="0"/>
                        </a:rPr>
                        <a:t> gegen Rahmen verfügt</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Durch gehender </a:t>
                      </a:r>
                      <a:r>
                        <a:rPr lang="de-DE" sz="1200" dirty="0" err="1" smtClean="0">
                          <a:solidFill>
                            <a:schemeClr val="tx1"/>
                          </a:solidFill>
                          <a:latin typeface="Gadugi" panose="020B0502040204020203" pitchFamily="34" charset="0"/>
                          <a:ea typeface="Gadugi" panose="020B0502040204020203" pitchFamily="34" charset="0"/>
                        </a:rPr>
                        <a:t>Gipsputz</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1018817">
                <a:tc>
                  <a:txBody>
                    <a:bodyPr/>
                    <a:lstStyle/>
                    <a:p>
                      <a:r>
                        <a:rPr lang="de-DE" sz="1200" b="1" dirty="0" err="1" smtClean="0">
                          <a:solidFill>
                            <a:schemeClr val="tx1"/>
                          </a:solidFill>
                          <a:latin typeface="Gadugi" panose="020B0502040204020203" pitchFamily="34" charset="0"/>
                          <a:ea typeface="Gadugi" panose="020B0502040204020203" pitchFamily="34" charset="0"/>
                        </a:rPr>
                        <a:t>Blend</a:t>
                      </a:r>
                      <a:r>
                        <a:rPr lang="de-DE" sz="1200" b="1" dirty="0" smtClean="0">
                          <a:solidFill>
                            <a:schemeClr val="tx1"/>
                          </a:solidFill>
                          <a:latin typeface="Gadugi" panose="020B0502040204020203" pitchFamily="34" charset="0"/>
                          <a:ea typeface="Gadugi" panose="020B0502040204020203" pitchFamily="34" charset="0"/>
                        </a:rPr>
                        <a:t>-rahmen</a:t>
                      </a:r>
                      <a:endParaRPr lang="de-DE" sz="1200" b="1" dirty="0">
                        <a:solidFill>
                          <a:schemeClr val="tx1"/>
                        </a:solidFill>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r>
                        <a:rPr lang="de-DE" sz="1200" kern="1200" dirty="0" smtClean="0">
                          <a:solidFill>
                            <a:schemeClr val="tx1"/>
                          </a:solidFill>
                          <a:latin typeface="Gadugi" panose="020B0502040204020203" pitchFamily="34" charset="0"/>
                          <a:ea typeface="Gadugi" panose="020B0502040204020203" pitchFamily="34" charset="0"/>
                          <a:cs typeface="+mn-cs"/>
                        </a:rPr>
                        <a:t>Angeschraubte Dreiecksleiste mit Silikon verfugt</a:t>
                      </a:r>
                      <a:endParaRPr lang="de-DE" sz="1200" kern="1200" dirty="0">
                        <a:solidFill>
                          <a:schemeClr val="tx1"/>
                        </a:solidFill>
                        <a:latin typeface="Gadugi" panose="020B0502040204020203" pitchFamily="34" charset="0"/>
                        <a:ea typeface="Gadugi" panose="020B0502040204020203" pitchFamily="34" charset="0"/>
                        <a:cs typeface="+mn-cs"/>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Lippendichtung</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de-DE" sz="120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sp>
        <p:nvSpPr>
          <p:cNvPr id="6" name="Rechteck 5"/>
          <p:cNvSpPr/>
          <p:nvPr/>
        </p:nvSpPr>
        <p:spPr>
          <a:xfrm>
            <a:off x="786840" y="4523375"/>
            <a:ext cx="3778250" cy="1384995"/>
          </a:xfrm>
          <a:prstGeom prst="rect">
            <a:avLst/>
          </a:prstGeom>
        </p:spPr>
        <p:txBody>
          <a:bodyPr>
            <a:spAutoFit/>
          </a:bodyPr>
          <a:lstStyle/>
          <a:p>
            <a:r>
              <a:rPr lang="de-DE" sz="1200" b="1" dirty="0">
                <a:latin typeface="Gadugi" panose="020B0502040204020203" pitchFamily="34" charset="0"/>
                <a:ea typeface="Gadugi" panose="020B0502040204020203" pitchFamily="34" charset="0"/>
              </a:rPr>
              <a:t>Konzept Luftdichtheit</a:t>
            </a:r>
            <a:r>
              <a:rPr lang="de-DE" sz="1200" dirty="0">
                <a:latin typeface="Gadugi" panose="020B0502040204020203" pitchFamily="34" charset="0"/>
                <a:ea typeface="Gadugi" panose="020B0502040204020203" pitchFamily="34" charset="0"/>
              </a:rPr>
              <a:t>	</a:t>
            </a:r>
          </a:p>
          <a:p>
            <a:r>
              <a:rPr lang="de-DE" sz="1200" dirty="0">
                <a:latin typeface="Gadugi" panose="020B0502040204020203" pitchFamily="34" charset="0"/>
                <a:ea typeface="Gadugi" panose="020B0502040204020203" pitchFamily="34" charset="0"/>
              </a:rPr>
              <a:t>Wände: Innenputz 	</a:t>
            </a:r>
          </a:p>
          <a:p>
            <a:r>
              <a:rPr lang="de-DE" sz="1200" dirty="0">
                <a:latin typeface="Gadugi" panose="020B0502040204020203" pitchFamily="34" charset="0"/>
                <a:ea typeface="Gadugi" panose="020B0502040204020203" pitchFamily="34" charset="0"/>
              </a:rPr>
              <a:t>Bodenplatte: Beton	</a:t>
            </a:r>
          </a:p>
          <a:p>
            <a:r>
              <a:rPr lang="de-DE" sz="1200" dirty="0">
                <a:latin typeface="Gadugi" panose="020B0502040204020203" pitchFamily="34" charset="0"/>
                <a:ea typeface="Gadugi" panose="020B0502040204020203" pitchFamily="34" charset="0"/>
              </a:rPr>
              <a:t>Verbindung Fenster: mit Putzendschiene + </a:t>
            </a:r>
            <a:r>
              <a:rPr lang="de-DE" sz="1200" dirty="0" err="1">
                <a:latin typeface="Gadugi" panose="020B0502040204020203" pitchFamily="34" charset="0"/>
                <a:ea typeface="Gadugi" panose="020B0502040204020203" pitchFamily="34" charset="0"/>
              </a:rPr>
              <a:t>Haftverhinderer</a:t>
            </a:r>
            <a:r>
              <a:rPr lang="de-DE" sz="1200" dirty="0">
                <a:latin typeface="Gadugi" panose="020B0502040204020203" pitchFamily="34" charset="0"/>
                <a:ea typeface="Gadugi" panose="020B0502040204020203" pitchFamily="34" charset="0"/>
              </a:rPr>
              <a:t> + Acrylfuge 	</a:t>
            </a:r>
          </a:p>
          <a:p>
            <a:r>
              <a:rPr lang="de-DE" sz="1200" dirty="0">
                <a:latin typeface="Gadugi" panose="020B0502040204020203" pitchFamily="34" charset="0"/>
                <a:ea typeface="Gadugi" panose="020B0502040204020203" pitchFamily="34" charset="0"/>
              </a:rPr>
              <a:t>Dach: Folienbahn  	</a:t>
            </a:r>
          </a:p>
          <a:p>
            <a:r>
              <a:rPr lang="de-DE" sz="1200" dirty="0">
                <a:latin typeface="Gadugi" panose="020B0502040204020203" pitchFamily="34" charset="0"/>
                <a:ea typeface="Gadugi" panose="020B0502040204020203" pitchFamily="34" charset="0"/>
              </a:rPr>
              <a:t>Verbindung Putz-Folie: Überputzes Streckmetall</a:t>
            </a:r>
          </a:p>
        </p:txBody>
      </p:sp>
      <p:sp>
        <p:nvSpPr>
          <p:cNvPr id="12" name="Rechteck 11"/>
          <p:cNvSpPr/>
          <p:nvPr/>
        </p:nvSpPr>
        <p:spPr>
          <a:xfrm>
            <a:off x="488215" y="908404"/>
            <a:ext cx="6531710" cy="646331"/>
          </a:xfrm>
          <a:prstGeom prst="rect">
            <a:avLst/>
          </a:prstGeom>
        </p:spPr>
        <p:txBody>
          <a:bodyPr wrap="square">
            <a:spAutoFit/>
          </a:bodyPr>
          <a:lstStyle/>
          <a:p>
            <a:r>
              <a:rPr lang="de-DE" sz="1200" dirty="0">
                <a:latin typeface="Gadugi" panose="020B0502040204020203" pitchFamily="34" charset="0"/>
                <a:ea typeface="Gadugi" panose="020B0502040204020203" pitchFamily="34" charset="0"/>
              </a:rPr>
              <a:t>Der erste Drucktest wurde nach Fertigstellung der luftdichten Hülle am 24.5.1991 durch das Ingenieurbüro </a:t>
            </a:r>
            <a:r>
              <a:rPr lang="de-DE" sz="1200" dirty="0" err="1">
                <a:latin typeface="Gadugi" panose="020B0502040204020203" pitchFamily="34" charset="0"/>
                <a:ea typeface="Gadugi" panose="020B0502040204020203" pitchFamily="34" charset="0"/>
              </a:rPr>
              <a:t>ebök</a:t>
            </a:r>
            <a:r>
              <a:rPr lang="de-DE" sz="1200" dirty="0">
                <a:latin typeface="Gadugi" panose="020B0502040204020203" pitchFamily="34" charset="0"/>
                <a:ea typeface="Gadugi" panose="020B0502040204020203" pitchFamily="34" charset="0"/>
              </a:rPr>
              <a:t> durchgeführt.</a:t>
            </a:r>
          </a:p>
          <a:p>
            <a:endParaRPr lang="de-DE" sz="12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38064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11</a:t>
            </a:fld>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2334" t="933" r="49530" b="11541"/>
          <a:stretch/>
        </p:blipFill>
        <p:spPr>
          <a:xfrm>
            <a:off x="683493" y="4992212"/>
            <a:ext cx="3456384" cy="5103505"/>
          </a:xfrm>
          <a:prstGeom prst="rect">
            <a:avLst/>
          </a:prstGeom>
        </p:spPr>
      </p:pic>
      <p:pic>
        <p:nvPicPr>
          <p:cNvPr id="6" name="Grafik 5"/>
          <p:cNvPicPr>
            <a:picLocks noChangeAspect="1"/>
          </p:cNvPicPr>
          <p:nvPr/>
        </p:nvPicPr>
        <p:blipFill>
          <a:blip r:embed="rId3"/>
          <a:stretch>
            <a:fillRect/>
          </a:stretch>
        </p:blipFill>
        <p:spPr>
          <a:xfrm>
            <a:off x="2987749" y="809401"/>
            <a:ext cx="3960440" cy="2354758"/>
          </a:xfrm>
          <a:prstGeom prst="rect">
            <a:avLst/>
          </a:prstGeom>
        </p:spPr>
      </p:pic>
      <p:sp>
        <p:nvSpPr>
          <p:cNvPr id="7" name="Rechteck 6"/>
          <p:cNvSpPr/>
          <p:nvPr/>
        </p:nvSpPr>
        <p:spPr>
          <a:xfrm>
            <a:off x="5393558" y="2928978"/>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sp>
        <p:nvSpPr>
          <p:cNvPr id="8" name="Rechteck 7"/>
          <p:cNvSpPr/>
          <p:nvPr/>
        </p:nvSpPr>
        <p:spPr>
          <a:xfrm rot="16200000">
            <a:off x="-147398" y="9187636"/>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graphicFrame>
        <p:nvGraphicFramePr>
          <p:cNvPr id="9" name="Tabelle 8"/>
          <p:cNvGraphicFramePr>
            <a:graphicFrameLocks noGrp="1"/>
          </p:cNvGraphicFramePr>
          <p:nvPr>
            <p:extLst>
              <p:ext uri="{D42A27DB-BD31-4B8C-83A1-F6EECF244321}">
                <p14:modId xmlns:p14="http://schemas.microsoft.com/office/powerpoint/2010/main" val="1749869112"/>
              </p:ext>
            </p:extLst>
          </p:nvPr>
        </p:nvGraphicFramePr>
        <p:xfrm>
          <a:off x="534489" y="33612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10. Lüftungsgerät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870792402"/>
              </p:ext>
            </p:extLst>
          </p:nvPr>
        </p:nvGraphicFramePr>
        <p:xfrm>
          <a:off x="545012" y="435019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11. Lüftungsplanung Kanalnetz</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11" name="Rechteck 10"/>
          <p:cNvSpPr/>
          <p:nvPr/>
        </p:nvSpPr>
        <p:spPr>
          <a:xfrm>
            <a:off x="566688" y="1386615"/>
            <a:ext cx="2268020" cy="1200329"/>
          </a:xfrm>
          <a:prstGeom prst="rect">
            <a:avLst/>
          </a:prstGeom>
        </p:spPr>
        <p:txBody>
          <a:bodyPr wrap="square">
            <a:spAutoFit/>
          </a:bodyPr>
          <a:lstStyle/>
          <a:p>
            <a:pPr algn="just"/>
            <a:r>
              <a:rPr lang="de-DE" sz="1200" dirty="0">
                <a:latin typeface="Gadugi" panose="020B0502040204020203" pitchFamily="34" charset="0"/>
                <a:ea typeface="Gadugi" panose="020B0502040204020203" pitchFamily="34" charset="0"/>
              </a:rPr>
              <a:t>Um die Lüftungsverluste stark zu reduzieren, wurde eine balancierte Zu/Abluft-Anlage mit einem hocheffizienten Gegenstrom-Luft-Luft-Wärmetauscher eingesetzt.</a:t>
            </a:r>
          </a:p>
        </p:txBody>
      </p:sp>
      <p:sp>
        <p:nvSpPr>
          <p:cNvPr id="12" name="Rechteck 11"/>
          <p:cNvSpPr/>
          <p:nvPr/>
        </p:nvSpPr>
        <p:spPr>
          <a:xfrm>
            <a:off x="4255354" y="6020064"/>
            <a:ext cx="2692835" cy="3416320"/>
          </a:xfrm>
          <a:prstGeom prst="rect">
            <a:avLst/>
          </a:prstGeom>
        </p:spPr>
        <p:txBody>
          <a:bodyPr wrap="square">
            <a:spAutoFit/>
          </a:bodyPr>
          <a:lstStyle/>
          <a:p>
            <a:pPr algn="just"/>
            <a:r>
              <a:rPr lang="de-DE" sz="1200" b="1" dirty="0" err="1">
                <a:latin typeface="Gadugi" panose="020B0502040204020203" pitchFamily="34" charset="0"/>
                <a:ea typeface="Gadugi" panose="020B0502040204020203" pitchFamily="34" charset="0"/>
              </a:rPr>
              <a:t>Zulufträume</a:t>
            </a:r>
            <a:r>
              <a:rPr lang="de-DE" sz="1200" dirty="0">
                <a:latin typeface="Gadugi" panose="020B0502040204020203" pitchFamily="34" charset="0"/>
                <a:ea typeface="Gadugi" panose="020B0502040204020203" pitchFamily="34" charset="0"/>
              </a:rPr>
              <a:t> sind alle </a:t>
            </a:r>
            <a:r>
              <a:rPr lang="de-DE" sz="1200" dirty="0" err="1">
                <a:latin typeface="Gadugi" panose="020B0502040204020203" pitchFamily="34" charset="0"/>
                <a:ea typeface="Gadugi" panose="020B0502040204020203" pitchFamily="34" charset="0"/>
              </a:rPr>
              <a:t>Hauptauf-enthaltsräume</a:t>
            </a:r>
            <a:r>
              <a:rPr lang="de-DE" sz="1200" dirty="0">
                <a:latin typeface="Gadugi" panose="020B0502040204020203" pitchFamily="34" charset="0"/>
                <a:ea typeface="Gadugi" panose="020B0502040204020203" pitchFamily="34" charset="0"/>
              </a:rPr>
              <a:t> (links in blau: </a:t>
            </a:r>
            <a:r>
              <a:rPr lang="de-DE" sz="1200" dirty="0" err="1">
                <a:latin typeface="Gadugi" panose="020B0502040204020203" pitchFamily="34" charset="0"/>
                <a:ea typeface="Gadugi" panose="020B0502040204020203" pitchFamily="34" charset="0"/>
              </a:rPr>
              <a:t>Zuluftkanäle</a:t>
            </a:r>
            <a:r>
              <a:rPr lang="de-DE" sz="1200" dirty="0">
                <a:latin typeface="Gadugi" panose="020B0502040204020203" pitchFamily="34" charset="0"/>
                <a:ea typeface="Gadugi" panose="020B0502040204020203" pitchFamily="34" charset="0"/>
              </a:rPr>
              <a:t>): Arbeitszimmer, Kinder-zimmer, Schlafzimmer, Esszimmer und Wohnzimmer. </a:t>
            </a:r>
          </a:p>
          <a:p>
            <a:pPr algn="just"/>
            <a:endParaRPr lang="de-DE" sz="1200" b="1" dirty="0">
              <a:latin typeface="Gadugi" panose="020B0502040204020203" pitchFamily="34" charset="0"/>
              <a:ea typeface="Gadugi" panose="020B0502040204020203" pitchFamily="34" charset="0"/>
            </a:endParaRPr>
          </a:p>
          <a:p>
            <a:pPr algn="just"/>
            <a:r>
              <a:rPr lang="de-DE" sz="1200" b="1" dirty="0">
                <a:latin typeface="Gadugi" panose="020B0502040204020203" pitchFamily="34" charset="0"/>
                <a:ea typeface="Gadugi" panose="020B0502040204020203" pitchFamily="34" charset="0"/>
              </a:rPr>
              <a:t>Ablufträume</a:t>
            </a:r>
            <a:r>
              <a:rPr lang="de-DE" sz="1200" dirty="0">
                <a:latin typeface="Gadugi" panose="020B0502040204020203" pitchFamily="34" charset="0"/>
                <a:ea typeface="Gadugi" panose="020B0502040204020203" pitchFamily="34" charset="0"/>
              </a:rPr>
              <a:t> sind Bäder, WCs und die Küche.</a:t>
            </a:r>
          </a:p>
          <a:p>
            <a:pPr algn="just"/>
            <a:endParaRPr lang="de-DE" sz="1200" dirty="0">
              <a:latin typeface="Gadugi" panose="020B0502040204020203" pitchFamily="34" charset="0"/>
              <a:ea typeface="Gadugi" panose="020B0502040204020203" pitchFamily="34" charset="0"/>
            </a:endParaRPr>
          </a:p>
          <a:p>
            <a:pPr algn="just"/>
            <a:r>
              <a:rPr lang="de-DE" sz="1200" b="1" dirty="0">
                <a:latin typeface="Gadugi" panose="020B0502040204020203" pitchFamily="34" charset="0"/>
                <a:ea typeface="Gadugi" panose="020B0502040204020203" pitchFamily="34" charset="0"/>
              </a:rPr>
              <a:t>Die Überströmung</a:t>
            </a:r>
            <a:r>
              <a:rPr lang="de-DE" sz="1200" dirty="0">
                <a:latin typeface="Gadugi" panose="020B0502040204020203" pitchFamily="34" charset="0"/>
                <a:ea typeface="Gadugi" panose="020B0502040204020203" pitchFamily="34" charset="0"/>
              </a:rPr>
              <a:t> erfolgt durch Überströmgitter in den Innentüren in den Flur und das Treppenhaus. Von dort über Überströmöffnungen über den Türen in die Feuchträume. Von hier wird die verbrauchte Luft über ein Abluftkanalnetz (auf dem Bild links in rot) zurück zum </a:t>
            </a:r>
            <a:r>
              <a:rPr lang="de-DE" sz="1200" dirty="0" err="1">
                <a:latin typeface="Gadugi" panose="020B0502040204020203" pitchFamily="34" charset="0"/>
                <a:ea typeface="Gadugi" panose="020B0502040204020203" pitchFamily="34" charset="0"/>
              </a:rPr>
              <a:t>Wärmeübertrager</a:t>
            </a:r>
            <a:r>
              <a:rPr lang="de-DE" sz="1200" dirty="0">
                <a:latin typeface="Gadugi" panose="020B0502040204020203" pitchFamily="34" charset="0"/>
                <a:ea typeface="Gadugi" panose="020B0502040204020203" pitchFamily="34" charset="0"/>
              </a:rPr>
              <a:t> gebracht.</a:t>
            </a:r>
          </a:p>
        </p:txBody>
      </p:sp>
      <p:graphicFrame>
        <p:nvGraphicFramePr>
          <p:cNvPr id="13" name="Tabelle 12"/>
          <p:cNvGraphicFramePr>
            <a:graphicFrameLocks noGrp="1"/>
          </p:cNvGraphicFramePr>
          <p:nvPr>
            <p:extLst>
              <p:ext uri="{D42A27DB-BD31-4B8C-83A1-F6EECF244321}">
                <p14:modId xmlns:p14="http://schemas.microsoft.com/office/powerpoint/2010/main" val="427957414"/>
              </p:ext>
            </p:extLst>
          </p:nvPr>
        </p:nvGraphicFramePr>
        <p:xfrm>
          <a:off x="503882" y="3182894"/>
          <a:ext cx="6480176" cy="1033264"/>
        </p:xfrm>
        <a:graphic>
          <a:graphicData uri="http://schemas.openxmlformats.org/drawingml/2006/table">
            <a:tbl>
              <a:tblPr firstRow="1" bandRow="1">
                <a:tableStyleId>{5C22544A-7EE6-4342-B048-85BDC9FD1C3A}</a:tableStyleId>
              </a:tblPr>
              <a:tblGrid>
                <a:gridCol w="2303983"/>
                <a:gridCol w="1368152"/>
                <a:gridCol w="2808041"/>
              </a:tblGrid>
              <a:tr h="288032">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Fabrikat Lüftungsanlage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r>
                        <a:rPr lang="de-DE" sz="1200" dirty="0" smtClean="0">
                          <a:solidFill>
                            <a:schemeClr val="tx1"/>
                          </a:solidFill>
                          <a:latin typeface="Gadugi" panose="020B0502040204020203" pitchFamily="34" charset="0"/>
                          <a:ea typeface="Gadugi" panose="020B0502040204020203" pitchFamily="34" charset="0"/>
                        </a:rPr>
                        <a:t>Eigenkonstruktion</a:t>
                      </a:r>
                      <a:r>
                        <a:rPr lang="de-DE" sz="1200" baseline="0" dirty="0" smtClean="0">
                          <a:solidFill>
                            <a:schemeClr val="tx1"/>
                          </a:solidFill>
                          <a:latin typeface="Gadugi" panose="020B0502040204020203" pitchFamily="34" charset="0"/>
                          <a:ea typeface="Gadugi" panose="020B0502040204020203" pitchFamily="34" charset="0"/>
                        </a:rPr>
                        <a:t> des PHI</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de-DE"/>
                    </a:p>
                  </a:txBody>
                  <a:tcPr/>
                </a:tc>
              </a:tr>
              <a:tr h="288032">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effektiver Wärmebereitstellungsgrad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82 %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de-DE"/>
                    </a:p>
                  </a:txBody>
                  <a:tcPr/>
                </a:tc>
              </a:tr>
              <a:tr h="288032">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Elektroeffizienz</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0,25 </a:t>
                      </a:r>
                      <a:r>
                        <a:rPr lang="de-DE" sz="1200" dirty="0" err="1" smtClean="0">
                          <a:solidFill>
                            <a:schemeClr val="tx1"/>
                          </a:solidFill>
                          <a:latin typeface="Gadugi" panose="020B0502040204020203" pitchFamily="34" charset="0"/>
                          <a:ea typeface="Gadugi" panose="020B0502040204020203" pitchFamily="34" charset="0"/>
                        </a:rPr>
                        <a:t>Wh</a:t>
                      </a:r>
                      <a:r>
                        <a:rPr lang="de-DE" sz="1200" dirty="0" smtClean="0">
                          <a:solidFill>
                            <a:schemeClr val="tx1"/>
                          </a:solidFill>
                          <a:latin typeface="Gadugi" panose="020B0502040204020203" pitchFamily="34" charset="0"/>
                          <a:ea typeface="Gadugi" panose="020B0502040204020203" pitchFamily="34" charset="0"/>
                        </a:rPr>
                        <a:t>/m³</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de-DE"/>
                    </a:p>
                  </a:txBody>
                  <a:tcPr/>
                </a:tc>
              </a:tr>
            </a:tbl>
          </a:graphicData>
        </a:graphic>
      </p:graphicFrame>
    </p:spTree>
    <p:extLst>
      <p:ext uri="{BB962C8B-B14F-4D97-AF65-F5344CB8AC3E}">
        <p14:creationId xmlns:p14="http://schemas.microsoft.com/office/powerpoint/2010/main" val="3792758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12</a:t>
            </a:fld>
            <a:endParaRPr lang="de-DE"/>
          </a:p>
        </p:txBody>
      </p:sp>
      <p:pic>
        <p:nvPicPr>
          <p:cNvPr id="5" name="Grafik 4"/>
          <p:cNvPicPr>
            <a:picLocks noChangeAspect="1"/>
          </p:cNvPicPr>
          <p:nvPr/>
        </p:nvPicPr>
        <p:blipFill>
          <a:blip r:embed="rId2"/>
          <a:stretch>
            <a:fillRect/>
          </a:stretch>
        </p:blipFill>
        <p:spPr>
          <a:xfrm>
            <a:off x="683493" y="1222202"/>
            <a:ext cx="3059850" cy="2016223"/>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450" y="1222202"/>
            <a:ext cx="3060662" cy="2016223"/>
          </a:xfrm>
          <a:prstGeom prst="rect">
            <a:avLst/>
          </a:prstGeom>
        </p:spPr>
      </p:pic>
      <p:sp>
        <p:nvSpPr>
          <p:cNvPr id="8" name="Rechteck 7"/>
          <p:cNvSpPr/>
          <p:nvPr/>
        </p:nvSpPr>
        <p:spPr>
          <a:xfrm>
            <a:off x="3887086" y="2787734"/>
            <a:ext cx="1590500" cy="253916"/>
          </a:xfrm>
          <a:prstGeom prst="rect">
            <a:avLst/>
          </a:prstGeom>
        </p:spPr>
        <p:txBody>
          <a:bodyPr wrap="none">
            <a:spAutoFit/>
          </a:bodyPr>
          <a:lstStyle/>
          <a:p>
            <a:r>
              <a:rPr lang="de-DE" sz="1050" dirty="0">
                <a:solidFill>
                  <a:schemeClr val="bg1">
                    <a:lumMod val="75000"/>
                  </a:schemeClr>
                </a:solidFill>
                <a:latin typeface="Calibri" panose="020F0502020204030204" pitchFamily="34" charset="0"/>
                <a:ea typeface="SimSun" panose="02010600030101010101" pitchFamily="2" charset="-122"/>
              </a:rPr>
              <a:t>© </a:t>
            </a:r>
            <a:r>
              <a:rPr lang="de-DE" sz="1050" dirty="0" smtClean="0">
                <a:solidFill>
                  <a:schemeClr val="bg1">
                    <a:lumMod val="75000"/>
                  </a:schemeClr>
                </a:solidFill>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solidFill>
                <a:schemeClr val="bg1">
                  <a:lumMod val="75000"/>
                </a:schemeClr>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3153808908"/>
              </p:ext>
            </p:extLst>
          </p:nvPr>
        </p:nvGraphicFramePr>
        <p:xfrm>
          <a:off x="536440" y="33612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12. Wärmeversorgung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6" name="Rechteck 5"/>
          <p:cNvSpPr/>
          <p:nvPr/>
        </p:nvSpPr>
        <p:spPr>
          <a:xfrm>
            <a:off x="533628" y="897105"/>
            <a:ext cx="6569644" cy="276999"/>
          </a:xfrm>
          <a:prstGeom prst="rect">
            <a:avLst/>
          </a:prstGeom>
        </p:spPr>
        <p:txBody>
          <a:bodyPr wrap="square">
            <a:spAutoFit/>
          </a:bodyPr>
          <a:lstStyle/>
          <a:p>
            <a:pPr algn="just"/>
            <a:r>
              <a:rPr lang="de-DE" sz="1200" dirty="0">
                <a:latin typeface="Gadugi" panose="020B0502040204020203" pitchFamily="34" charset="0"/>
                <a:ea typeface="Gadugi" panose="020B0502040204020203" pitchFamily="34" charset="0"/>
              </a:rPr>
              <a:t>Etwa 66% beträgt der solare Deckungsbeitrag der thermischen Flachkollektoren.</a:t>
            </a:r>
          </a:p>
        </p:txBody>
      </p:sp>
      <p:sp>
        <p:nvSpPr>
          <p:cNvPr id="10" name="Rechteck 9"/>
          <p:cNvSpPr/>
          <p:nvPr/>
        </p:nvSpPr>
        <p:spPr>
          <a:xfrm>
            <a:off x="539750" y="3249929"/>
            <a:ext cx="6480176" cy="1015663"/>
          </a:xfrm>
          <a:prstGeom prst="rect">
            <a:avLst/>
          </a:prstGeom>
        </p:spPr>
        <p:txBody>
          <a:bodyPr wrap="square">
            <a:spAutoFit/>
          </a:bodyPr>
          <a:lstStyle/>
          <a:p>
            <a:pPr algn="just"/>
            <a:r>
              <a:rPr lang="de-DE" sz="1200" dirty="0">
                <a:latin typeface="Gadugi" panose="020B0502040204020203" pitchFamily="34" charset="0"/>
                <a:ea typeface="Gadugi" panose="020B0502040204020203" pitchFamily="34" charset="0"/>
              </a:rPr>
              <a:t>Die übrige Warmwasserbereitung und die Raumheizung erfolgt über einen zentralen Gasbrennwertkessel für alle vier Wohneinheiten gemeinsam. Dieser versorgt einen 1 m³ Trinkwarmwasserspeicher, in den auch die Solaranlage einspeist. Der Brennwertkessel ist mit einer Zeitsteuerung versehen (Winterbetrieb Anfang Dezember bis Mitte März; im Rest des Jahres nur Warmwassernachheizung, falls dies erforderlich ist.</a:t>
            </a:r>
          </a:p>
        </p:txBody>
      </p:sp>
      <p:graphicFrame>
        <p:nvGraphicFramePr>
          <p:cNvPr id="11" name="Tabelle 10"/>
          <p:cNvGraphicFramePr>
            <a:graphicFrameLocks noGrp="1"/>
          </p:cNvGraphicFramePr>
          <p:nvPr>
            <p:extLst>
              <p:ext uri="{D42A27DB-BD31-4B8C-83A1-F6EECF244321}">
                <p14:modId xmlns:p14="http://schemas.microsoft.com/office/powerpoint/2010/main" val="2001975177"/>
              </p:ext>
            </p:extLst>
          </p:nvPr>
        </p:nvGraphicFramePr>
        <p:xfrm>
          <a:off x="536439" y="423998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13. Baukosten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1290555611"/>
              </p:ext>
            </p:extLst>
          </p:nvPr>
        </p:nvGraphicFramePr>
        <p:xfrm>
          <a:off x="536440" y="6196716"/>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14. Literatur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13" name="Rechteck 12"/>
          <p:cNvSpPr/>
          <p:nvPr/>
        </p:nvSpPr>
        <p:spPr>
          <a:xfrm>
            <a:off x="536440" y="6816651"/>
            <a:ext cx="6483485" cy="3139321"/>
          </a:xfrm>
          <a:prstGeom prst="rect">
            <a:avLst/>
          </a:prstGeom>
        </p:spPr>
        <p:txBody>
          <a:bodyPr wrap="square">
            <a:spAutoFit/>
          </a:bodyPr>
          <a:lstStyle/>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a:t>
            </a:r>
            <a:r>
              <a:rPr lang="de-DE" sz="900" dirty="0" err="1">
                <a:latin typeface="Gadugi" panose="020B0502040204020203" pitchFamily="34" charset="0"/>
                <a:ea typeface="Gadugi" panose="020B0502040204020203" pitchFamily="34" charset="0"/>
              </a:rPr>
              <a:t>AkkP</a:t>
            </a:r>
            <a:r>
              <a:rPr lang="de-DE" sz="900" dirty="0">
                <a:latin typeface="Gadugi" panose="020B0502040204020203" pitchFamily="34" charset="0"/>
                <a:ea typeface="Gadugi" panose="020B0502040204020203" pitchFamily="34" charset="0"/>
              </a:rPr>
              <a:t> 5] Energiebilanz und Temperaturverhalten – mit Messergebnissen aus dem Passivhaus Darmstadt Kranichstein; Protokollband Nr. 5 des Arbeitskreises kostengünstige Passivhäuser, 1. Auflage, Passivhaus Institut, Darmstadt 1997 </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a:t>
            </a:r>
            <a:r>
              <a:rPr lang="de-DE" sz="900" dirty="0" err="1">
                <a:latin typeface="Gadugi" panose="020B0502040204020203" pitchFamily="34" charset="0"/>
                <a:ea typeface="Gadugi" panose="020B0502040204020203" pitchFamily="34" charset="0"/>
              </a:rPr>
              <a:t>AkkP</a:t>
            </a:r>
            <a:r>
              <a:rPr lang="de-DE" sz="900" dirty="0">
                <a:latin typeface="Gadugi" panose="020B0502040204020203" pitchFamily="34" charset="0"/>
                <a:ea typeface="Gadugi" panose="020B0502040204020203" pitchFamily="34" charset="0"/>
              </a:rPr>
              <a:t> 13] Energiebilanzen mit dem Passivhaus </a:t>
            </a:r>
            <a:r>
              <a:rPr lang="de-DE" sz="900" dirty="0" err="1">
                <a:latin typeface="Gadugi" panose="020B0502040204020203" pitchFamily="34" charset="0"/>
                <a:ea typeface="Gadugi" panose="020B0502040204020203" pitchFamily="34" charset="0"/>
              </a:rPr>
              <a:t>Projektierungs</a:t>
            </a:r>
            <a:r>
              <a:rPr lang="de-DE" sz="900" dirty="0">
                <a:latin typeface="Gadugi" panose="020B0502040204020203" pitchFamily="34" charset="0"/>
                <a:ea typeface="Gadugi" panose="020B0502040204020203" pitchFamily="34" charset="0"/>
              </a:rPr>
              <a:t> Paket; Protokollband Nr. 13 des Arbeitskreises kostengünstige Passivhäuser, 1. Auflage, Passivhaus Institut, Darmstadt 1998 </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[Ebel/Feist 1997] </a:t>
            </a:r>
            <a:r>
              <a:rPr lang="de-DE" sz="900" dirty="0" err="1">
                <a:latin typeface="Gadugi" panose="020B0502040204020203" pitchFamily="34" charset="0"/>
                <a:ea typeface="Gadugi" panose="020B0502040204020203" pitchFamily="34" charset="0"/>
              </a:rPr>
              <a:t>Witta</a:t>
            </a:r>
            <a:r>
              <a:rPr lang="de-DE" sz="900" dirty="0">
                <a:latin typeface="Gadugi" panose="020B0502040204020203" pitchFamily="34" charset="0"/>
                <a:ea typeface="Gadugi" panose="020B0502040204020203" pitchFamily="34" charset="0"/>
              </a:rPr>
              <a:t> Ebel und Wolfgang Feist: "Ergebnisse zum Stromverbrauch im Passivhaus Darmstadt Kranichstein" in "Stromsparen im Passivhaus"; Protokollband Nr. 7 zum Arbeitskreis Kostengünstige Passivhäuser; PHI; Darmstadt, 1997.</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[Feist 1988] Forschungsprojekt Passive Häuser; Projektziele - mit einem Kommentar des Autors zur 2. Auflage 1995, Institut Wohnen und Umwelt, Darmstadt, 1. Aufl. 1988, 2. Aufl. 1995</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[Feist 1993] Passivhäuser in Mitteleuropa; Dissertation, Universität Kassel, 1993</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[Feist/Werner 1994] Wolfgang Feist und Johannes Werner: "Gesamtenergiekennwert &lt; 32 kWh/(m²a)"; Bundesbaublatt 2/1994</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[Feist 1997a] Wolfgang Feist, Tobias </a:t>
            </a:r>
            <a:r>
              <a:rPr lang="de-DE" sz="900" dirty="0" err="1">
                <a:latin typeface="Gadugi" panose="020B0502040204020203" pitchFamily="34" charset="0"/>
                <a:ea typeface="Gadugi" panose="020B0502040204020203" pitchFamily="34" charset="0"/>
              </a:rPr>
              <a:t>Loga</a:t>
            </a:r>
            <a:r>
              <a:rPr lang="de-DE" sz="900" dirty="0">
                <a:latin typeface="Gadugi" panose="020B0502040204020203" pitchFamily="34" charset="0"/>
                <a:ea typeface="Gadugi" panose="020B0502040204020203" pitchFamily="34" charset="0"/>
              </a:rPr>
              <a:t>: "Vergleich von Messung und Simulation" in "Energiebilanz und Temperaturverhalten"; [</a:t>
            </a:r>
            <a:r>
              <a:rPr lang="de-DE" sz="900" dirty="0" err="1">
                <a:latin typeface="Gadugi" panose="020B0502040204020203" pitchFamily="34" charset="0"/>
                <a:ea typeface="Gadugi" panose="020B0502040204020203" pitchFamily="34" charset="0"/>
              </a:rPr>
              <a:t>AkkP</a:t>
            </a:r>
            <a:r>
              <a:rPr lang="de-DE" sz="900" dirty="0">
                <a:latin typeface="Gadugi" panose="020B0502040204020203" pitchFamily="34" charset="0"/>
                <a:ea typeface="Gadugi" panose="020B0502040204020203" pitchFamily="34" charset="0"/>
              </a:rPr>
              <a:t> 5]; PHI; Darmstadt, Januar 1997.</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[Feist 1997b] Wolfgang Feist: "Der Härtetest: Passivhäuser im strengen Winter 1996/97"; GRE-</a:t>
            </a:r>
            <a:r>
              <a:rPr lang="de-DE" sz="900" dirty="0" err="1">
                <a:latin typeface="Gadugi" panose="020B0502040204020203" pitchFamily="34" charset="0"/>
                <a:ea typeface="Gadugi" panose="020B0502040204020203" pitchFamily="34" charset="0"/>
              </a:rPr>
              <a:t>Inform</a:t>
            </a:r>
            <a:r>
              <a:rPr lang="de-DE" sz="900" dirty="0">
                <a:latin typeface="Gadugi" panose="020B0502040204020203" pitchFamily="34" charset="0"/>
                <a:ea typeface="Gadugi" panose="020B0502040204020203" pitchFamily="34" charset="0"/>
              </a:rPr>
              <a:t>, 12/1997.</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[Feist 1997c] Wolfgang Feist: "Passivhaus Darmstadt Kranichstein - Planung, Bau, Ergebnisse", Fachinformation PHI 1997/4, 1. Auflage, 16 Seiten, </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[Feist 2000] Wolfgang Feist: "Erfahrungen objektiv: Messergebnisse aus bewohnten Passivhäusern"; in: Tagungsband zur 4. Passivhaus Tagung. Passivhaus Dienstleistung GmbH, 1. Auflage, Darmstadt 2000</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[PHPP 2007] Feist, W.; Pfluger, R.; Kaufmann, B.; </a:t>
            </a:r>
            <a:r>
              <a:rPr lang="de-DE" sz="900" dirty="0" err="1">
                <a:latin typeface="Gadugi" panose="020B0502040204020203" pitchFamily="34" charset="0"/>
                <a:ea typeface="Gadugi" panose="020B0502040204020203" pitchFamily="34" charset="0"/>
              </a:rPr>
              <a:t>Schnieders</a:t>
            </a:r>
            <a:r>
              <a:rPr lang="de-DE" sz="900" dirty="0">
                <a:latin typeface="Gadugi" panose="020B0502040204020203" pitchFamily="34" charset="0"/>
                <a:ea typeface="Gadugi" panose="020B0502040204020203" pitchFamily="34" charset="0"/>
              </a:rPr>
              <a:t>, J.; </a:t>
            </a:r>
            <a:r>
              <a:rPr lang="de-DE" sz="900" dirty="0" err="1">
                <a:latin typeface="Gadugi" panose="020B0502040204020203" pitchFamily="34" charset="0"/>
                <a:ea typeface="Gadugi" panose="020B0502040204020203" pitchFamily="34" charset="0"/>
              </a:rPr>
              <a:t>Kah</a:t>
            </a:r>
            <a:r>
              <a:rPr lang="de-DE" sz="900" dirty="0">
                <a:latin typeface="Gadugi" panose="020B0502040204020203" pitchFamily="34" charset="0"/>
                <a:ea typeface="Gadugi" panose="020B0502040204020203" pitchFamily="34" charset="0"/>
              </a:rPr>
              <a:t>, O.: Passivhaus </a:t>
            </a:r>
            <a:r>
              <a:rPr lang="de-DE" sz="900" dirty="0" err="1">
                <a:latin typeface="Gadugi" panose="020B0502040204020203" pitchFamily="34" charset="0"/>
                <a:ea typeface="Gadugi" panose="020B0502040204020203" pitchFamily="34" charset="0"/>
              </a:rPr>
              <a:t>Projektierungs</a:t>
            </a:r>
            <a:r>
              <a:rPr lang="de-DE" sz="900" dirty="0">
                <a:latin typeface="Gadugi" panose="020B0502040204020203" pitchFamily="34" charset="0"/>
                <a:ea typeface="Gadugi" panose="020B0502040204020203" pitchFamily="34" charset="0"/>
              </a:rPr>
              <a:t> Paket 2007, Passivhaus Institut Darmstadt, 2007 </a:t>
            </a:r>
          </a:p>
          <a:p>
            <a:pPr marL="171450" indent="-171450">
              <a:buFont typeface="Arial" panose="020B0604020202020204" pitchFamily="34" charset="0"/>
              <a:buChar char="•"/>
            </a:pPr>
            <a:r>
              <a:rPr lang="de-DE" sz="900" dirty="0">
                <a:latin typeface="Gadugi" panose="020B0502040204020203" pitchFamily="34" charset="0"/>
                <a:ea typeface="Gadugi" panose="020B0502040204020203" pitchFamily="34" charset="0"/>
              </a:rPr>
              <a:t>[</a:t>
            </a:r>
            <a:r>
              <a:rPr lang="de-DE" sz="900" dirty="0" err="1">
                <a:latin typeface="Gadugi" panose="020B0502040204020203" pitchFamily="34" charset="0"/>
                <a:ea typeface="Gadugi" panose="020B0502040204020203" pitchFamily="34" charset="0"/>
              </a:rPr>
              <a:t>Rohrmann</a:t>
            </a:r>
            <a:r>
              <a:rPr lang="de-DE" sz="900" dirty="0">
                <a:latin typeface="Gadugi" panose="020B0502040204020203" pitchFamily="34" charset="0"/>
                <a:ea typeface="Gadugi" panose="020B0502040204020203" pitchFamily="34" charset="0"/>
              </a:rPr>
              <a:t> 1994] Bernd </a:t>
            </a:r>
            <a:r>
              <a:rPr lang="de-DE" sz="900" dirty="0" err="1">
                <a:latin typeface="Gadugi" panose="020B0502040204020203" pitchFamily="34" charset="0"/>
                <a:ea typeface="Gadugi" panose="020B0502040204020203" pitchFamily="34" charset="0"/>
              </a:rPr>
              <a:t>Rohrmann</a:t>
            </a:r>
            <a:r>
              <a:rPr lang="de-DE" sz="900" dirty="0">
                <a:latin typeface="Gadugi" panose="020B0502040204020203" pitchFamily="34" charset="0"/>
                <a:ea typeface="Gadugi" panose="020B0502040204020203" pitchFamily="34" charset="0"/>
              </a:rPr>
              <a:t>: "Sozialwissenschaftliche Evaluation des Passivhauses in Darmstadt"; Passivhaus-Bericht Nr. 11; Institut Wohnen und Umwelt; Darmstadt, September 1994.</a:t>
            </a:r>
          </a:p>
        </p:txBody>
      </p:sp>
      <p:sp>
        <p:nvSpPr>
          <p:cNvPr id="14" name="Rechteck 13"/>
          <p:cNvSpPr/>
          <p:nvPr/>
        </p:nvSpPr>
        <p:spPr>
          <a:xfrm>
            <a:off x="536440" y="4836792"/>
            <a:ext cx="6483486" cy="1384995"/>
          </a:xfrm>
          <a:prstGeom prst="rect">
            <a:avLst/>
          </a:prstGeom>
        </p:spPr>
        <p:txBody>
          <a:bodyPr wrap="square">
            <a:spAutoFit/>
          </a:bodyPr>
          <a:lstStyle/>
          <a:p>
            <a:r>
              <a:rPr lang="de-DE" sz="1200" dirty="0">
                <a:latin typeface="Gadugi" panose="020B0502040204020203" pitchFamily="34" charset="0"/>
                <a:ea typeface="Gadugi" panose="020B0502040204020203" pitchFamily="34" charset="0"/>
              </a:rPr>
              <a:t>Das Passivhaus Darmstadt Kranichstein wurde im Jahr des Baubooms nach der Wiedervereinigung (1991) gebaut. Die Zinsen waren damals sehr hoch, der Baukostenindex untypisch hoch.</a:t>
            </a:r>
          </a:p>
          <a:p>
            <a:r>
              <a:rPr lang="de-DE" sz="1200" dirty="0">
                <a:latin typeface="Gadugi" panose="020B0502040204020203" pitchFamily="34" charset="0"/>
                <a:ea typeface="Gadugi" panose="020B0502040204020203" pitchFamily="34" charset="0"/>
              </a:rPr>
              <a:t>Danach betrugen die reinen Baukosten (Kostengruppen 300 bis 400) 1825 €/m² das ist ein relativ hoher. Die baulichen Mehrinvestitionen für die Energieeffizienz lagen nach </a:t>
            </a:r>
            <a:r>
              <a:rPr lang="de-DE" sz="1200" dirty="0" err="1">
                <a:latin typeface="Gadugi" panose="020B0502040204020203" pitchFamily="34" charset="0"/>
                <a:ea typeface="Gadugi" panose="020B0502040204020203" pitchFamily="34" charset="0"/>
              </a:rPr>
              <a:t>Militzer</a:t>
            </a:r>
            <a:r>
              <a:rPr lang="de-DE" sz="1200" dirty="0">
                <a:latin typeface="Gadugi" panose="020B0502040204020203" pitchFamily="34" charset="0"/>
                <a:ea typeface="Gadugi" panose="020B0502040204020203" pitchFamily="34" charset="0"/>
              </a:rPr>
              <a:t>/Feist1999 bei Passivhaus-Mehrinvestitionen Kranichstein 292 €/m² oder etwa 16% der Baukosten.</a:t>
            </a:r>
          </a:p>
        </p:txBody>
      </p:sp>
    </p:spTree>
    <p:extLst>
      <p:ext uri="{BB962C8B-B14F-4D97-AF65-F5344CB8AC3E}">
        <p14:creationId xmlns:p14="http://schemas.microsoft.com/office/powerpoint/2010/main" val="3559722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13</a:t>
            </a:fld>
            <a:endParaRPr lang="de-DE"/>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85" y="1031881"/>
            <a:ext cx="6333135" cy="6984776"/>
          </a:xfrm>
          <a:prstGeom prst="rect">
            <a:avLst/>
          </a:prstGeom>
        </p:spPr>
      </p:pic>
      <p:graphicFrame>
        <p:nvGraphicFramePr>
          <p:cNvPr id="6" name="Tabelle 5"/>
          <p:cNvGraphicFramePr>
            <a:graphicFrameLocks noGrp="1"/>
          </p:cNvGraphicFramePr>
          <p:nvPr>
            <p:extLst>
              <p:ext uri="{D42A27DB-BD31-4B8C-83A1-F6EECF244321}">
                <p14:modId xmlns:p14="http://schemas.microsoft.com/office/powerpoint/2010/main" val="2917320670"/>
              </p:ext>
            </p:extLst>
          </p:nvPr>
        </p:nvGraphicFramePr>
        <p:xfrm>
          <a:off x="539751" y="33254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15. PHPP-Ergebnisse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7" name="Rechteck 6"/>
          <p:cNvSpPr/>
          <p:nvPr/>
        </p:nvSpPr>
        <p:spPr>
          <a:xfrm>
            <a:off x="542344" y="8195521"/>
            <a:ext cx="6402275" cy="1200329"/>
          </a:xfrm>
          <a:prstGeom prst="rect">
            <a:avLst/>
          </a:prstGeom>
        </p:spPr>
        <p:txBody>
          <a:bodyPr wrap="square">
            <a:spAutoFit/>
          </a:bodyPr>
          <a:lstStyle/>
          <a:p>
            <a:r>
              <a:rPr lang="de-DE" sz="1200" dirty="0">
                <a:latin typeface="Gadugi" panose="020B0502040204020203" pitchFamily="34" charset="0"/>
                <a:ea typeface="Gadugi" panose="020B0502040204020203" pitchFamily="34" charset="0"/>
              </a:rPr>
              <a:t>Zum Zeitpunkt des Baus des Passivhauses Darmstadt Kranichstein gab es noch kein Passivhaus Projektierungspaket (PHPP). Alle Analysen und Berechnungen wurden mit einem detaillierten dynamischen Simulationsprogramm (DYNBIL) durchgeführt. Erst später stellte sich durch Auswertung der Messergebnisse heraus, dass auch für Häuser dieser Qualitätsklasse eine Berechnung mit speziell angepassten Bilanzprogrammen noch möglich ist – das führte zur Entwicklung des PHPP [</a:t>
            </a:r>
            <a:r>
              <a:rPr lang="de-DE" sz="1200" dirty="0" err="1">
                <a:latin typeface="Gadugi" panose="020B0502040204020203" pitchFamily="34" charset="0"/>
                <a:ea typeface="Gadugi" panose="020B0502040204020203" pitchFamily="34" charset="0"/>
              </a:rPr>
              <a:t>AkkP</a:t>
            </a:r>
            <a:r>
              <a:rPr lang="de-DE" sz="1200" dirty="0">
                <a:latin typeface="Gadugi" panose="020B0502040204020203" pitchFamily="34" charset="0"/>
                <a:ea typeface="Gadugi" panose="020B0502040204020203" pitchFamily="34" charset="0"/>
              </a:rPr>
              <a:t> 13].</a:t>
            </a:r>
          </a:p>
        </p:txBody>
      </p:sp>
    </p:spTree>
    <p:extLst>
      <p:ext uri="{BB962C8B-B14F-4D97-AF65-F5344CB8AC3E}">
        <p14:creationId xmlns:p14="http://schemas.microsoft.com/office/powerpoint/2010/main" val="268645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dirty="0" smtClean="0"/>
              <a:t>Page | Seite </a:t>
            </a:r>
            <a:endParaRPr lang="de-DE" dirty="0"/>
          </a:p>
        </p:txBody>
      </p:sp>
      <p:sp>
        <p:nvSpPr>
          <p:cNvPr id="5" name="Foliennummernplatzhalter 4"/>
          <p:cNvSpPr>
            <a:spLocks noGrp="1"/>
          </p:cNvSpPr>
          <p:nvPr>
            <p:ph type="sldNum" sz="quarter" idx="12"/>
          </p:nvPr>
        </p:nvSpPr>
        <p:spPr/>
        <p:txBody>
          <a:bodyPr/>
          <a:lstStyle/>
          <a:p>
            <a:fld id="{F9EF44C0-6831-40A4-ACFF-80BACB992638}" type="slidenum">
              <a:rPr lang="de-DE" smtClean="0"/>
              <a:t>2</a:t>
            </a:fld>
            <a:endParaRPr lang="de-DE"/>
          </a:p>
        </p:txBody>
      </p:sp>
      <p:sp>
        <p:nvSpPr>
          <p:cNvPr id="4" name="Rechteck 3"/>
          <p:cNvSpPr/>
          <p:nvPr/>
        </p:nvSpPr>
        <p:spPr>
          <a:xfrm>
            <a:off x="559771" y="1457474"/>
            <a:ext cx="6480175" cy="3416320"/>
          </a:xfrm>
          <a:prstGeom prst="rect">
            <a:avLst/>
          </a:prstGeom>
        </p:spPr>
        <p:txBody>
          <a:bodyPr wrap="square">
            <a:spAutoFit/>
          </a:bodyPr>
          <a:lstStyle/>
          <a:p>
            <a:pPr algn="just"/>
            <a:r>
              <a:rPr lang="en-US" sz="1200" dirty="0">
                <a:latin typeface="Gadugi" panose="020B0502040204020203" pitchFamily="34" charset="0"/>
                <a:ea typeface="Gadugi" panose="020B0502040204020203" pitchFamily="34" charset="0"/>
              </a:rPr>
              <a:t>This terraced housing is the first Passive House building to be </a:t>
            </a:r>
            <a:r>
              <a:rPr lang="en-US" sz="1200" dirty="0" err="1">
                <a:latin typeface="Gadugi" panose="020B0502040204020203" pitchFamily="34" charset="0"/>
                <a:ea typeface="Gadugi" panose="020B0502040204020203" pitchFamily="34" charset="0"/>
              </a:rPr>
              <a:t>realised</a:t>
            </a:r>
            <a:r>
              <a:rPr lang="en-US" sz="1200" dirty="0">
                <a:latin typeface="Gadugi" panose="020B0502040204020203" pitchFamily="34" charset="0"/>
                <a:ea typeface="Gadugi" panose="020B0502040204020203" pitchFamily="34" charset="0"/>
              </a:rPr>
              <a:t> and used normally. The four terraced housing units each with a living area of 156 m² and identical floor layouts was built in the development area K7 of the City of Darmstadt and is an exactly south-facing solid construction with a full basement, with large accommodation units, each of which extends over three </a:t>
            </a:r>
            <a:r>
              <a:rPr lang="en-US" sz="1200" dirty="0" err="1">
                <a:latin typeface="Gadugi" panose="020B0502040204020203" pitchFamily="34" charset="0"/>
                <a:ea typeface="Gadugi" panose="020B0502040204020203" pitchFamily="34" charset="0"/>
              </a:rPr>
              <a:t>storeys</a:t>
            </a:r>
            <a:r>
              <a:rPr lang="en-US" sz="1200" dirty="0">
                <a:latin typeface="Gadugi" panose="020B0502040204020203" pitchFamily="34" charset="0"/>
                <a:ea typeface="Gadugi" panose="020B0502040204020203" pitchFamily="34" charset="0"/>
              </a:rPr>
              <a:t>. These houses have been inhabited since 1991 by the same private clients who commissioned the architectural firm </a:t>
            </a:r>
            <a:r>
              <a:rPr lang="en-US" sz="1200" dirty="0" err="1">
                <a:latin typeface="Gadugi" panose="020B0502040204020203" pitchFamily="34" charset="0"/>
                <a:ea typeface="Gadugi" panose="020B0502040204020203" pitchFamily="34" charset="0"/>
              </a:rPr>
              <a:t>Bott</a:t>
            </a:r>
            <a:r>
              <a:rPr lang="en-US" sz="1200" dirty="0">
                <a:latin typeface="Gadugi" panose="020B0502040204020203" pitchFamily="34" charset="0"/>
                <a:ea typeface="Gadugi" panose="020B0502040204020203" pitchFamily="34" charset="0"/>
              </a:rPr>
              <a:t>/Ridder/</a:t>
            </a:r>
            <a:r>
              <a:rPr lang="en-US" sz="1200" dirty="0" err="1">
                <a:latin typeface="Gadugi" panose="020B0502040204020203" pitchFamily="34" charset="0"/>
                <a:ea typeface="Gadugi" panose="020B0502040204020203" pitchFamily="34" charset="0"/>
              </a:rPr>
              <a:t>Westermeyer</a:t>
            </a:r>
            <a:r>
              <a:rPr lang="en-US" sz="1200" dirty="0">
                <a:latin typeface="Gadugi" panose="020B0502040204020203" pitchFamily="34" charset="0"/>
                <a:ea typeface="Gadugi" panose="020B0502040204020203" pitchFamily="34" charset="0"/>
              </a:rPr>
              <a:t> with its planning in 1990 [Feist 1988].</a:t>
            </a:r>
          </a:p>
          <a:p>
            <a:pPr algn="just"/>
            <a:endParaRPr lang="en-US" sz="1200" dirty="0">
              <a:latin typeface="Gadugi" panose="020B0502040204020203" pitchFamily="34" charset="0"/>
              <a:ea typeface="Gadugi" panose="020B0502040204020203" pitchFamily="34" charset="0"/>
            </a:endParaRPr>
          </a:p>
          <a:p>
            <a:pPr algn="just"/>
            <a:r>
              <a:rPr lang="en-US" sz="1200" dirty="0">
                <a:latin typeface="Gadugi" panose="020B0502040204020203" pitchFamily="34" charset="0"/>
                <a:ea typeface="Gadugi" panose="020B0502040204020203" pitchFamily="34" charset="0"/>
              </a:rPr>
              <a:t>50% of the additional construction costs for the project and its scientific evaluation were provided by the Hesse State Government. The objective of this research project first and foremost was to examine the extent to which energy consumption in residential buildings could be reduced through passive measures alone. </a:t>
            </a:r>
          </a:p>
          <a:p>
            <a:pPr algn="just"/>
            <a:endParaRPr lang="en-US" sz="1200" dirty="0">
              <a:latin typeface="Gadugi" panose="020B0502040204020203" pitchFamily="34" charset="0"/>
              <a:ea typeface="Gadugi" panose="020B0502040204020203" pitchFamily="34" charset="0"/>
            </a:endParaRPr>
          </a:p>
          <a:p>
            <a:pPr algn="just"/>
            <a:r>
              <a:rPr lang="en-US" sz="1200" dirty="0">
                <a:latin typeface="Gadugi" panose="020B0502040204020203" pitchFamily="34" charset="0"/>
                <a:ea typeface="Gadugi" panose="020B0502040204020203" pitchFamily="34" charset="0"/>
              </a:rPr>
              <a:t>After the evaluation of more than 16 years of monitoring, the building has met the expectations with regard to energy efficiency. Compared with average residential buildings in Germany, the measured heat consumption was reduced to approximately one-twentieth, and the total consumption of final energy for space heating, hot water and domestic electricity was reduced to roughly ten percent of the usual values.</a:t>
            </a:r>
          </a:p>
        </p:txBody>
      </p:sp>
      <p:sp>
        <p:nvSpPr>
          <p:cNvPr id="7" name="Rechteck 6"/>
          <p:cNvSpPr/>
          <p:nvPr/>
        </p:nvSpPr>
        <p:spPr>
          <a:xfrm>
            <a:off x="559770" y="6282010"/>
            <a:ext cx="6480175" cy="3231654"/>
          </a:xfrm>
          <a:prstGeom prst="rect">
            <a:avLst/>
          </a:prstGeom>
        </p:spPr>
        <p:txBody>
          <a:bodyPr wrap="square">
            <a:spAutoFit/>
          </a:bodyPr>
          <a:lstStyle/>
          <a:p>
            <a:pPr algn="just"/>
            <a:r>
              <a:rPr lang="de-DE" sz="1200" dirty="0">
                <a:latin typeface="Gadugi" panose="020B0502040204020203" pitchFamily="34" charset="0"/>
                <a:ea typeface="Gadugi" panose="020B0502040204020203" pitchFamily="34" charset="0"/>
              </a:rPr>
              <a:t>Dieses Reihenhaus ist das erste realisierte und normal bewohnte Passivhaus. Die vier Reihenhauseinheiten mit je 156 m² Wohnfläche und identischen Grundrissen wurden im Baugebiet K7 der Stadt Darmstadt als exakt südorientierter, voll unterkellerter Massivbau mit großen, über jeweils drei Geschosse gehenden Wohnungen realisiert. Die Häuser werden seit 1991 von den gleichen vier privaten Baufamilien bewohnt, die 1990 den Auftrag zur Planung an das Architekturbüro Bott/Ridder/</a:t>
            </a:r>
            <a:r>
              <a:rPr lang="de-DE" sz="1200" dirty="0" err="1">
                <a:latin typeface="Gadugi" panose="020B0502040204020203" pitchFamily="34" charset="0"/>
                <a:ea typeface="Gadugi" panose="020B0502040204020203" pitchFamily="34" charset="0"/>
              </a:rPr>
              <a:t>Westermeyer</a:t>
            </a:r>
            <a:r>
              <a:rPr lang="de-DE" sz="1200" dirty="0">
                <a:latin typeface="Gadugi" panose="020B0502040204020203" pitchFamily="34" charset="0"/>
                <a:ea typeface="Gadugi" panose="020B0502040204020203" pitchFamily="34" charset="0"/>
              </a:rPr>
              <a:t> erteilt haben. [Feist 1988]</a:t>
            </a:r>
          </a:p>
          <a:p>
            <a:pPr algn="just"/>
            <a:endParaRPr lang="de-DE" sz="1200" dirty="0">
              <a:latin typeface="Gadugi" panose="020B0502040204020203" pitchFamily="34" charset="0"/>
              <a:ea typeface="Gadugi" panose="020B0502040204020203" pitchFamily="34" charset="0"/>
            </a:endParaRPr>
          </a:p>
          <a:p>
            <a:pPr algn="just"/>
            <a:r>
              <a:rPr lang="de-DE" sz="1200" dirty="0">
                <a:latin typeface="Gadugi" panose="020B0502040204020203" pitchFamily="34" charset="0"/>
                <a:ea typeface="Gadugi" panose="020B0502040204020203" pitchFamily="34" charset="0"/>
              </a:rPr>
              <a:t>Die baulichen Mehrkosten des Projektes und die wissenschaftliche Auswertung wurden zu 50% durch die hessische Landesregierung gefördert. Die Zielsetzung des Forschungsprojektes war es vor allem, zu überprüfen, wie weit der Energieverbrauch in Wohngebäuden durch ausschließlich passive Maßnahmen gesenkt werden kann. </a:t>
            </a:r>
          </a:p>
          <a:p>
            <a:pPr algn="just"/>
            <a:endParaRPr lang="de-DE" sz="1200" dirty="0">
              <a:latin typeface="Gadugi" panose="020B0502040204020203" pitchFamily="34" charset="0"/>
              <a:ea typeface="Gadugi" panose="020B0502040204020203" pitchFamily="34" charset="0"/>
            </a:endParaRPr>
          </a:p>
          <a:p>
            <a:pPr algn="just"/>
            <a:r>
              <a:rPr lang="de-DE" sz="1200" dirty="0">
                <a:latin typeface="Gadugi" panose="020B0502040204020203" pitchFamily="34" charset="0"/>
                <a:ea typeface="Gadugi" panose="020B0502040204020203" pitchFamily="34" charset="0"/>
              </a:rPr>
              <a:t>Nach der Auswertung von mehr als 16 Messjahren erfüllt das Haus die Erwartungen in Bezug auf die Energieeffizienz. Gegenüber dem Durchschnitt deutscher Wohngebäude ist der gemessene Heizenergieverbrauch auf ungefähr ein Zwanzigstel gesenkt, der gesamte Endenergieverbrauch für Heizung, Warmwasser und Haushaltsstrom auf ungefähr 10% der üblichen Werte.</a:t>
            </a:r>
          </a:p>
        </p:txBody>
      </p:sp>
      <p:sp>
        <p:nvSpPr>
          <p:cNvPr id="8" name="Rechteck 7"/>
          <p:cNvSpPr/>
          <p:nvPr/>
        </p:nvSpPr>
        <p:spPr>
          <a:xfrm>
            <a:off x="559770" y="1046876"/>
            <a:ext cx="4481412" cy="321627"/>
          </a:xfrm>
          <a:prstGeom prst="rect">
            <a:avLst/>
          </a:prstGeom>
        </p:spPr>
        <p:txBody>
          <a:bodyPr wrap="square">
            <a:spAutoFit/>
          </a:bodyPr>
          <a:lstStyle/>
          <a:p>
            <a:r>
              <a:rPr lang="de-DE" sz="1490" b="1" dirty="0">
                <a:solidFill>
                  <a:schemeClr val="accent2"/>
                </a:solidFill>
                <a:latin typeface="Gadugi" panose="020B0502040204020203" pitchFamily="34" charset="0"/>
                <a:ea typeface="Gadugi" panose="020B0502040204020203" pitchFamily="34" charset="0"/>
              </a:rPr>
              <a:t>Passive House Darmstadt Kranichstein</a:t>
            </a:r>
          </a:p>
        </p:txBody>
      </p:sp>
      <p:graphicFrame>
        <p:nvGraphicFramePr>
          <p:cNvPr id="9" name="Tabelle 8"/>
          <p:cNvGraphicFramePr>
            <a:graphicFrameLocks noGrp="1"/>
          </p:cNvGraphicFramePr>
          <p:nvPr>
            <p:extLst>
              <p:ext uri="{D42A27DB-BD31-4B8C-83A1-F6EECF244321}">
                <p14:modId xmlns:p14="http://schemas.microsoft.com/office/powerpoint/2010/main" val="2990782735"/>
              </p:ext>
            </p:extLst>
          </p:nvPr>
        </p:nvGraphicFramePr>
        <p:xfrm>
          <a:off x="559770" y="304800"/>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Brief Description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895340569"/>
              </p:ext>
            </p:extLst>
          </p:nvPr>
        </p:nvGraphicFramePr>
        <p:xfrm>
          <a:off x="559770" y="512134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Kurzbeschreibung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11" name="Rechteck 10"/>
          <p:cNvSpPr/>
          <p:nvPr/>
        </p:nvSpPr>
        <p:spPr>
          <a:xfrm>
            <a:off x="559770" y="5824066"/>
            <a:ext cx="4481412" cy="321627"/>
          </a:xfrm>
          <a:prstGeom prst="rect">
            <a:avLst/>
          </a:prstGeom>
        </p:spPr>
        <p:txBody>
          <a:bodyPr wrap="square">
            <a:spAutoFit/>
          </a:bodyPr>
          <a:lstStyle/>
          <a:p>
            <a:r>
              <a:rPr lang="de-DE" sz="1490" b="1" dirty="0">
                <a:solidFill>
                  <a:schemeClr val="accent2"/>
                </a:solidFill>
                <a:latin typeface="Gadugi" panose="020B0502040204020203" pitchFamily="34" charset="0"/>
                <a:ea typeface="Gadugi" panose="020B0502040204020203" pitchFamily="34" charset="0"/>
              </a:rPr>
              <a:t>Passivhaus Darmstadt Kranichstein</a:t>
            </a:r>
          </a:p>
        </p:txBody>
      </p:sp>
    </p:spTree>
    <p:extLst>
      <p:ext uri="{BB962C8B-B14F-4D97-AF65-F5344CB8AC3E}">
        <p14:creationId xmlns:p14="http://schemas.microsoft.com/office/powerpoint/2010/main" val="4224618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3</a:t>
            </a:fld>
            <a:endParaRPr lang="de-DE"/>
          </a:p>
        </p:txBody>
      </p:sp>
      <p:graphicFrame>
        <p:nvGraphicFramePr>
          <p:cNvPr id="4" name="Tabelle 3"/>
          <p:cNvGraphicFramePr>
            <a:graphicFrameLocks noGrp="1"/>
          </p:cNvGraphicFramePr>
          <p:nvPr>
            <p:extLst>
              <p:ext uri="{D42A27DB-BD31-4B8C-83A1-F6EECF244321}">
                <p14:modId xmlns:p14="http://schemas.microsoft.com/office/powerpoint/2010/main" val="4232782665"/>
              </p:ext>
            </p:extLst>
          </p:nvPr>
        </p:nvGraphicFramePr>
        <p:xfrm>
          <a:off x="550354" y="304800"/>
          <a:ext cx="6469571" cy="6585053"/>
        </p:xfrm>
        <a:graphic>
          <a:graphicData uri="http://schemas.openxmlformats.org/drawingml/2006/table">
            <a:tbl>
              <a:tblPr firstRow="1" bandRow="1">
                <a:tableStyleId>{5C22544A-7EE6-4342-B048-85BDC9FD1C3A}</a:tableStyleId>
              </a:tblPr>
              <a:tblGrid>
                <a:gridCol w="2521484"/>
                <a:gridCol w="3948087"/>
              </a:tblGrid>
              <a:tr h="624363">
                <a:tc gridSpan="2">
                  <a:txBody>
                    <a:bodyPr/>
                    <a:lstStyle/>
                    <a:p>
                      <a:r>
                        <a:rPr lang="de-DE" dirty="0" err="1" smtClean="0">
                          <a:solidFill>
                            <a:schemeClr val="tx1"/>
                          </a:solidFill>
                          <a:latin typeface="Gadugi" panose="020B0502040204020203" pitchFamily="34" charset="0"/>
                          <a:ea typeface="Gadugi" panose="020B0502040204020203" pitchFamily="34" charset="0"/>
                        </a:rPr>
                        <a:t>Responsible</a:t>
                      </a:r>
                      <a:r>
                        <a:rPr lang="de-DE" dirty="0" smtClean="0">
                          <a:solidFill>
                            <a:schemeClr val="tx1"/>
                          </a:solidFill>
                          <a:latin typeface="Gadugi" panose="020B0502040204020203" pitchFamily="34" charset="0"/>
                          <a:ea typeface="Gadugi" panose="020B0502040204020203" pitchFamily="34" charset="0"/>
                        </a:rPr>
                        <a:t> </a:t>
                      </a:r>
                      <a:r>
                        <a:rPr lang="de-DE" dirty="0" err="1" smtClean="0">
                          <a:solidFill>
                            <a:schemeClr val="tx1"/>
                          </a:solidFill>
                          <a:latin typeface="Gadugi" panose="020B0502040204020203" pitchFamily="34" charset="0"/>
                          <a:ea typeface="Gadugi" panose="020B0502040204020203" pitchFamily="34" charset="0"/>
                        </a:rPr>
                        <a:t>project</a:t>
                      </a:r>
                      <a:r>
                        <a:rPr lang="de-DE" dirty="0" smtClean="0">
                          <a:solidFill>
                            <a:schemeClr val="tx1"/>
                          </a:solidFill>
                          <a:latin typeface="Gadugi" panose="020B0502040204020203" pitchFamily="34" charset="0"/>
                          <a:ea typeface="Gadugi" panose="020B0502040204020203" pitchFamily="34" charset="0"/>
                        </a:rPr>
                        <a:t> </a:t>
                      </a:r>
                      <a:r>
                        <a:rPr lang="de-DE" dirty="0" err="1" smtClean="0">
                          <a:solidFill>
                            <a:schemeClr val="tx1"/>
                          </a:solidFill>
                          <a:latin typeface="Gadugi" panose="020B0502040204020203" pitchFamily="34" charset="0"/>
                          <a:ea typeface="Gadugi" panose="020B0502040204020203" pitchFamily="34" charset="0"/>
                        </a:rPr>
                        <a:t>participants</a:t>
                      </a:r>
                      <a:r>
                        <a:rPr lang="de-DE" dirty="0" smtClean="0">
                          <a:solidFill>
                            <a:schemeClr val="tx1"/>
                          </a:solidFill>
                          <a:latin typeface="Gadugi" panose="020B0502040204020203" pitchFamily="34" charset="0"/>
                          <a:ea typeface="Gadugi" panose="020B0502040204020203" pitchFamily="34" charset="0"/>
                        </a:rPr>
                        <a:t> </a:t>
                      </a:r>
                    </a:p>
                    <a:p>
                      <a:r>
                        <a:rPr lang="de-DE" sz="1400" dirty="0" smtClean="0">
                          <a:solidFill>
                            <a:schemeClr val="tx1"/>
                          </a:solidFill>
                          <a:latin typeface="Gadugi" panose="020B0502040204020203" pitchFamily="34" charset="0"/>
                          <a:ea typeface="Gadugi" panose="020B0502040204020203" pitchFamily="34" charset="0"/>
                        </a:rPr>
                        <a:t>Verantwortliche</a:t>
                      </a:r>
                      <a:r>
                        <a:rPr lang="de-DE" dirty="0" smtClean="0">
                          <a:solidFill>
                            <a:schemeClr val="tx1"/>
                          </a:solidFill>
                          <a:latin typeface="Gadugi" panose="020B0502040204020203" pitchFamily="34" charset="0"/>
                          <a:ea typeface="Gadugi" panose="020B0502040204020203" pitchFamily="34" charset="0"/>
                        </a:rPr>
                        <a:t> Projektbeteiligte </a:t>
                      </a:r>
                      <a:endParaRPr lang="de-DE"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hMerge="1">
                  <a:txBody>
                    <a:bodyPr/>
                    <a:lstStyle/>
                    <a:p>
                      <a:endParaRPr lang="de-DE"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23818">
                <a:tc>
                  <a:txBody>
                    <a:bodyPr/>
                    <a:lstStyle/>
                    <a:p>
                      <a:r>
                        <a:rPr lang="de-DE" sz="1200" dirty="0" err="1" smtClean="0">
                          <a:solidFill>
                            <a:schemeClr val="tx1"/>
                          </a:solidFill>
                          <a:latin typeface="Gadugi" panose="020B0502040204020203" pitchFamily="34" charset="0"/>
                          <a:ea typeface="Gadugi" panose="020B0502040204020203" pitchFamily="34" charset="0"/>
                        </a:rPr>
                        <a:t>Architect</a:t>
                      </a:r>
                      <a:endParaRPr lang="de-DE" sz="1200" dirty="0" smtClean="0">
                        <a:solidFill>
                          <a:schemeClr val="tx1"/>
                        </a:solidFill>
                        <a:latin typeface="Gadugi" panose="020B0502040204020203" pitchFamily="34" charset="0"/>
                        <a:ea typeface="Gadugi" panose="020B0502040204020203" pitchFamily="34" charset="0"/>
                      </a:endParaRPr>
                    </a:p>
                    <a:p>
                      <a:r>
                        <a:rPr lang="de-DE" sz="1200" dirty="0" smtClean="0">
                          <a:solidFill>
                            <a:schemeClr val="tx1"/>
                          </a:solidFill>
                          <a:latin typeface="Gadugi" panose="020B0502040204020203" pitchFamily="34" charset="0"/>
                          <a:ea typeface="Gadugi" panose="020B0502040204020203" pitchFamily="34" charset="0"/>
                        </a:rPr>
                        <a:t>Entwurfsverfasser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sv-SE" sz="1200" dirty="0" smtClean="0">
                          <a:solidFill>
                            <a:schemeClr val="tx1"/>
                          </a:solidFill>
                          <a:latin typeface="Gadugi" panose="020B0502040204020203" pitchFamily="34" charset="0"/>
                          <a:ea typeface="Gadugi" panose="020B0502040204020203" pitchFamily="34" charset="0"/>
                        </a:rPr>
                        <a:t>Prof. Dr. Bott, Ridder, Westermeyer</a:t>
                      </a:r>
                    </a:p>
                    <a:p>
                      <a:r>
                        <a:rPr lang="sv-SE" sz="1200" dirty="0" smtClean="0">
                          <a:solidFill>
                            <a:schemeClr val="tx1"/>
                          </a:solidFill>
                          <a:latin typeface="Gadugi" panose="020B0502040204020203" pitchFamily="34" charset="0"/>
                          <a:ea typeface="Gadugi" panose="020B0502040204020203" pitchFamily="34" charset="0"/>
                        </a:rPr>
                        <a:t>http://www.uni-stuttgart.de/si/stb/</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23818">
                <a:tc>
                  <a:txBody>
                    <a:bodyPr/>
                    <a:lstStyle/>
                    <a:p>
                      <a:r>
                        <a:rPr lang="de-DE" sz="1200" dirty="0" smtClean="0">
                          <a:solidFill>
                            <a:schemeClr val="tx1"/>
                          </a:solidFill>
                          <a:latin typeface="Gadugi" panose="020B0502040204020203" pitchFamily="34" charset="0"/>
                          <a:ea typeface="Gadugi" panose="020B0502040204020203" pitchFamily="34" charset="0"/>
                        </a:rPr>
                        <a:t>Implementation </a:t>
                      </a:r>
                      <a:r>
                        <a:rPr lang="de-DE" sz="1200" dirty="0" err="1" smtClean="0">
                          <a:solidFill>
                            <a:schemeClr val="tx1"/>
                          </a:solidFill>
                          <a:latin typeface="Gadugi" panose="020B0502040204020203" pitchFamily="34" charset="0"/>
                          <a:ea typeface="Gadugi" panose="020B0502040204020203" pitchFamily="34" charset="0"/>
                        </a:rPr>
                        <a:t>planning</a:t>
                      </a:r>
                      <a:endParaRPr lang="de-DE" sz="1200" dirty="0" smtClean="0">
                        <a:solidFill>
                          <a:schemeClr val="tx1"/>
                        </a:solidFill>
                        <a:latin typeface="Gadugi" panose="020B0502040204020203" pitchFamily="34" charset="0"/>
                        <a:ea typeface="Gadugi" panose="020B0502040204020203" pitchFamily="34" charset="0"/>
                      </a:endParaRPr>
                    </a:p>
                    <a:p>
                      <a:r>
                        <a:rPr lang="de-DE" sz="1200" dirty="0" smtClean="0">
                          <a:solidFill>
                            <a:schemeClr val="tx1"/>
                          </a:solidFill>
                          <a:latin typeface="Gadugi" panose="020B0502040204020203" pitchFamily="34" charset="0"/>
                          <a:ea typeface="Gadugi" panose="020B0502040204020203" pitchFamily="34" charset="0"/>
                        </a:rPr>
                        <a:t>Ausführungsplanung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sv-SE" sz="1200" dirty="0" smtClean="0">
                          <a:solidFill>
                            <a:schemeClr val="tx1"/>
                          </a:solidFill>
                          <a:latin typeface="Gadugi" panose="020B0502040204020203" pitchFamily="34" charset="0"/>
                          <a:ea typeface="Gadugi" panose="020B0502040204020203" pitchFamily="34" charset="0"/>
                        </a:rPr>
                        <a:t>Prof. Dr. Bott, Ridder, Westermeyer</a:t>
                      </a:r>
                    </a:p>
                    <a:p>
                      <a:r>
                        <a:rPr lang="sv-SE" sz="1200" dirty="0" smtClean="0">
                          <a:solidFill>
                            <a:schemeClr val="tx1"/>
                          </a:solidFill>
                          <a:latin typeface="Gadugi" panose="020B0502040204020203" pitchFamily="34" charset="0"/>
                          <a:ea typeface="Gadugi" panose="020B0502040204020203" pitchFamily="34" charset="0"/>
                        </a:rPr>
                        <a:t>http://www.uni-stuttgart.de/si/stb/</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23818">
                <a:tc>
                  <a:txBody>
                    <a:bodyPr/>
                    <a:lstStyle/>
                    <a:p>
                      <a:r>
                        <a:rPr lang="de-DE" sz="1200" dirty="0" smtClean="0">
                          <a:solidFill>
                            <a:schemeClr val="tx1"/>
                          </a:solidFill>
                          <a:latin typeface="Gadugi" panose="020B0502040204020203" pitchFamily="34" charset="0"/>
                          <a:ea typeface="Gadugi" panose="020B0502040204020203" pitchFamily="34" charset="0"/>
                        </a:rPr>
                        <a:t>Building </a:t>
                      </a:r>
                      <a:r>
                        <a:rPr lang="de-DE" sz="1200" dirty="0" err="1" smtClean="0">
                          <a:solidFill>
                            <a:schemeClr val="tx1"/>
                          </a:solidFill>
                          <a:latin typeface="Gadugi" panose="020B0502040204020203" pitchFamily="34" charset="0"/>
                          <a:ea typeface="Gadugi" panose="020B0502040204020203" pitchFamily="34" charset="0"/>
                        </a:rPr>
                        <a:t>systems</a:t>
                      </a:r>
                      <a:endParaRPr lang="de-DE" sz="1200" dirty="0" smtClean="0">
                        <a:solidFill>
                          <a:schemeClr val="tx1"/>
                        </a:solidFill>
                        <a:latin typeface="Gadugi" panose="020B0502040204020203" pitchFamily="34" charset="0"/>
                        <a:ea typeface="Gadugi" panose="020B0502040204020203" pitchFamily="34" charset="0"/>
                      </a:endParaRPr>
                    </a:p>
                    <a:p>
                      <a:r>
                        <a:rPr lang="de-DE" sz="1200" dirty="0" smtClean="0">
                          <a:solidFill>
                            <a:schemeClr val="tx1"/>
                          </a:solidFill>
                          <a:latin typeface="Gadugi" panose="020B0502040204020203" pitchFamily="34" charset="0"/>
                          <a:ea typeface="Gadugi" panose="020B0502040204020203" pitchFamily="34" charset="0"/>
                        </a:rPr>
                        <a:t>Haustechnik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nl-NL" sz="1200" dirty="0" err="1" smtClean="0">
                          <a:solidFill>
                            <a:schemeClr val="tx1"/>
                          </a:solidFill>
                          <a:latin typeface="Gadugi" panose="020B0502040204020203" pitchFamily="34" charset="0"/>
                          <a:ea typeface="Gadugi" panose="020B0502040204020203" pitchFamily="34" charset="0"/>
                        </a:rPr>
                        <a:t>Ingenieurbüro</a:t>
                      </a:r>
                      <a:r>
                        <a:rPr lang="nl-NL" sz="1200" dirty="0" smtClean="0">
                          <a:solidFill>
                            <a:schemeClr val="tx1"/>
                          </a:solidFill>
                          <a:latin typeface="Gadugi" panose="020B0502040204020203" pitchFamily="34" charset="0"/>
                          <a:ea typeface="Gadugi" panose="020B0502040204020203" pitchFamily="34" charset="0"/>
                        </a:rPr>
                        <a:t> </a:t>
                      </a:r>
                      <a:r>
                        <a:rPr lang="nl-NL" sz="1200" dirty="0" err="1" smtClean="0">
                          <a:solidFill>
                            <a:schemeClr val="tx1"/>
                          </a:solidFill>
                          <a:latin typeface="Gadugi" panose="020B0502040204020203" pitchFamily="34" charset="0"/>
                          <a:ea typeface="Gadugi" panose="020B0502040204020203" pitchFamily="34" charset="0"/>
                        </a:rPr>
                        <a:t>inPlan</a:t>
                      </a:r>
                      <a:r>
                        <a:rPr lang="nl-NL" sz="1200" dirty="0" smtClean="0">
                          <a:solidFill>
                            <a:schemeClr val="tx1"/>
                          </a:solidFill>
                          <a:latin typeface="Gadugi" panose="020B0502040204020203" pitchFamily="34" charset="0"/>
                          <a:ea typeface="Gadugi" panose="020B0502040204020203" pitchFamily="34" charset="0"/>
                        </a:rPr>
                        <a:t>, </a:t>
                      </a:r>
                      <a:r>
                        <a:rPr lang="nl-NL" sz="1200" dirty="0" err="1" smtClean="0">
                          <a:solidFill>
                            <a:schemeClr val="tx1"/>
                          </a:solidFill>
                          <a:latin typeface="Gadugi" panose="020B0502040204020203" pitchFamily="34" charset="0"/>
                          <a:ea typeface="Gadugi" panose="020B0502040204020203" pitchFamily="34" charset="0"/>
                        </a:rPr>
                        <a:t>Dipl</a:t>
                      </a:r>
                      <a:r>
                        <a:rPr lang="nl-NL" sz="1200" dirty="0" smtClean="0">
                          <a:solidFill>
                            <a:schemeClr val="tx1"/>
                          </a:solidFill>
                          <a:latin typeface="Gadugi" panose="020B0502040204020203" pitchFamily="34" charset="0"/>
                          <a:ea typeface="Gadugi" panose="020B0502040204020203" pitchFamily="34" charset="0"/>
                        </a:rPr>
                        <a:t>.-Ing. Norbert </a:t>
                      </a:r>
                      <a:r>
                        <a:rPr lang="nl-NL" sz="1200" dirty="0" err="1" smtClean="0">
                          <a:solidFill>
                            <a:schemeClr val="tx1"/>
                          </a:solidFill>
                          <a:latin typeface="Gadugi" panose="020B0502040204020203" pitchFamily="34" charset="0"/>
                          <a:ea typeface="Gadugi" panose="020B0502040204020203" pitchFamily="34" charset="0"/>
                        </a:rPr>
                        <a:t>Stärz</a:t>
                      </a:r>
                      <a:endParaRPr lang="nl-NL" sz="1200" dirty="0" smtClean="0">
                        <a:solidFill>
                          <a:schemeClr val="tx1"/>
                        </a:solidFill>
                        <a:latin typeface="Gadugi" panose="020B0502040204020203" pitchFamily="34" charset="0"/>
                        <a:ea typeface="Gadugi" panose="020B0502040204020203" pitchFamily="34" charset="0"/>
                      </a:endParaRPr>
                    </a:p>
                    <a:p>
                      <a:r>
                        <a:rPr lang="nl-NL" sz="1200" dirty="0" smtClean="0">
                          <a:solidFill>
                            <a:schemeClr val="tx1"/>
                          </a:solidFill>
                          <a:latin typeface="Gadugi" panose="020B0502040204020203" pitchFamily="34" charset="0"/>
                          <a:ea typeface="Gadugi" panose="020B0502040204020203" pitchFamily="34" charset="0"/>
                        </a:rPr>
                        <a:t>http://www.inplan-pfungstadt.de/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23818">
                <a:tc>
                  <a:txBody>
                    <a:bodyPr/>
                    <a:lstStyle/>
                    <a:p>
                      <a:r>
                        <a:rPr lang="de-DE" sz="1200" dirty="0" err="1" smtClean="0">
                          <a:solidFill>
                            <a:schemeClr val="tx1"/>
                          </a:solidFill>
                          <a:latin typeface="Gadugi" panose="020B0502040204020203" pitchFamily="34" charset="0"/>
                          <a:ea typeface="Gadugi" panose="020B0502040204020203" pitchFamily="34" charset="0"/>
                        </a:rPr>
                        <a:t>Structural</a:t>
                      </a:r>
                      <a:r>
                        <a:rPr lang="de-DE" sz="1200" dirty="0" smtClean="0">
                          <a:solidFill>
                            <a:schemeClr val="tx1"/>
                          </a:solidFill>
                          <a:latin typeface="Gadugi" panose="020B0502040204020203" pitchFamily="34" charset="0"/>
                          <a:ea typeface="Gadugi" panose="020B0502040204020203" pitchFamily="34" charset="0"/>
                        </a:rPr>
                        <a:t> </a:t>
                      </a:r>
                      <a:r>
                        <a:rPr lang="de-DE" sz="1200" dirty="0" err="1" smtClean="0">
                          <a:solidFill>
                            <a:schemeClr val="tx1"/>
                          </a:solidFill>
                          <a:latin typeface="Gadugi" panose="020B0502040204020203" pitchFamily="34" charset="0"/>
                          <a:ea typeface="Gadugi" panose="020B0502040204020203" pitchFamily="34" charset="0"/>
                        </a:rPr>
                        <a:t>engineering</a:t>
                      </a:r>
                      <a:endParaRPr lang="de-DE" sz="1200" dirty="0" smtClean="0">
                        <a:solidFill>
                          <a:schemeClr val="tx1"/>
                        </a:solidFill>
                        <a:latin typeface="Gadugi" panose="020B0502040204020203" pitchFamily="34" charset="0"/>
                        <a:ea typeface="Gadugi" panose="020B0502040204020203" pitchFamily="34" charset="0"/>
                      </a:endParaRPr>
                    </a:p>
                    <a:p>
                      <a:r>
                        <a:rPr lang="de-DE" sz="1200" dirty="0" smtClean="0">
                          <a:solidFill>
                            <a:schemeClr val="tx1"/>
                          </a:solidFill>
                          <a:latin typeface="Gadugi" panose="020B0502040204020203" pitchFamily="34" charset="0"/>
                          <a:ea typeface="Gadugi" panose="020B0502040204020203" pitchFamily="34" charset="0"/>
                        </a:rPr>
                        <a:t>Baustatik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665631">
                <a:tc>
                  <a:txBody>
                    <a:bodyPr/>
                    <a:lstStyle/>
                    <a:p>
                      <a:r>
                        <a:rPr lang="de-DE" sz="1200" dirty="0" smtClean="0">
                          <a:solidFill>
                            <a:schemeClr val="tx1"/>
                          </a:solidFill>
                          <a:latin typeface="Gadugi" panose="020B0502040204020203" pitchFamily="34" charset="0"/>
                          <a:ea typeface="Gadugi" panose="020B0502040204020203" pitchFamily="34" charset="0"/>
                        </a:rPr>
                        <a:t>Building </a:t>
                      </a:r>
                      <a:r>
                        <a:rPr lang="de-DE" sz="1200" dirty="0" err="1" smtClean="0">
                          <a:solidFill>
                            <a:schemeClr val="tx1"/>
                          </a:solidFill>
                          <a:latin typeface="Gadugi" panose="020B0502040204020203" pitchFamily="34" charset="0"/>
                          <a:ea typeface="Gadugi" panose="020B0502040204020203" pitchFamily="34" charset="0"/>
                        </a:rPr>
                        <a:t>physics</a:t>
                      </a:r>
                      <a:endParaRPr lang="de-DE" sz="1200" dirty="0" smtClean="0">
                        <a:solidFill>
                          <a:schemeClr val="tx1"/>
                        </a:solidFill>
                        <a:latin typeface="Gadugi" panose="020B0502040204020203" pitchFamily="34" charset="0"/>
                        <a:ea typeface="Gadugi" panose="020B0502040204020203" pitchFamily="34" charset="0"/>
                      </a:endParaRPr>
                    </a:p>
                    <a:p>
                      <a:r>
                        <a:rPr lang="de-DE" sz="1200" dirty="0" smtClean="0">
                          <a:solidFill>
                            <a:schemeClr val="tx1"/>
                          </a:solidFill>
                          <a:latin typeface="Gadugi" panose="020B0502040204020203" pitchFamily="34" charset="0"/>
                          <a:ea typeface="Gadugi" panose="020B0502040204020203" pitchFamily="34" charset="0"/>
                        </a:rPr>
                        <a:t>Bauphysik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Prof. Dr. Wolfgang Feist, Passive House Institute Darmstadt</a:t>
                      </a:r>
                    </a:p>
                    <a:p>
                      <a:r>
                        <a:rPr lang="de-DE" sz="1200" dirty="0" smtClean="0">
                          <a:solidFill>
                            <a:schemeClr val="tx1"/>
                          </a:solidFill>
                          <a:latin typeface="Gadugi" panose="020B0502040204020203" pitchFamily="34" charset="0"/>
                          <a:ea typeface="Gadugi" panose="020B0502040204020203" pitchFamily="34" charset="0"/>
                        </a:rPr>
                        <a:t>www.passiv.de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665631">
                <a:tc>
                  <a:txBody>
                    <a:bodyPr/>
                    <a:lstStyle/>
                    <a:p>
                      <a:r>
                        <a:rPr lang="de-DE" sz="1200" dirty="0" smtClean="0">
                          <a:solidFill>
                            <a:schemeClr val="tx1"/>
                          </a:solidFill>
                          <a:latin typeface="Gadugi" panose="020B0502040204020203" pitchFamily="34" charset="0"/>
                          <a:ea typeface="Gadugi" panose="020B0502040204020203" pitchFamily="34" charset="0"/>
                        </a:rPr>
                        <a:t>Passive House </a:t>
                      </a:r>
                      <a:r>
                        <a:rPr lang="de-DE" sz="1200" dirty="0" err="1" smtClean="0">
                          <a:solidFill>
                            <a:schemeClr val="tx1"/>
                          </a:solidFill>
                          <a:latin typeface="Gadugi" panose="020B0502040204020203" pitchFamily="34" charset="0"/>
                          <a:ea typeface="Gadugi" panose="020B0502040204020203" pitchFamily="34" charset="0"/>
                        </a:rPr>
                        <a:t>project</a:t>
                      </a:r>
                      <a:r>
                        <a:rPr lang="de-DE" sz="1200" dirty="0" smtClean="0">
                          <a:solidFill>
                            <a:schemeClr val="tx1"/>
                          </a:solidFill>
                          <a:latin typeface="Gadugi" panose="020B0502040204020203" pitchFamily="34" charset="0"/>
                          <a:ea typeface="Gadugi" panose="020B0502040204020203" pitchFamily="34" charset="0"/>
                        </a:rPr>
                        <a:t> </a:t>
                      </a:r>
                      <a:r>
                        <a:rPr lang="de-DE" sz="1200" dirty="0" err="1" smtClean="0">
                          <a:solidFill>
                            <a:schemeClr val="tx1"/>
                          </a:solidFill>
                          <a:latin typeface="Gadugi" panose="020B0502040204020203" pitchFamily="34" charset="0"/>
                          <a:ea typeface="Gadugi" panose="020B0502040204020203" pitchFamily="34" charset="0"/>
                        </a:rPr>
                        <a:t>planning</a:t>
                      </a:r>
                      <a:endParaRPr lang="de-DE" sz="1200" dirty="0" smtClean="0">
                        <a:solidFill>
                          <a:schemeClr val="tx1"/>
                        </a:solidFill>
                        <a:latin typeface="Gadugi" panose="020B0502040204020203" pitchFamily="34" charset="0"/>
                        <a:ea typeface="Gadugi" panose="020B0502040204020203" pitchFamily="34" charset="0"/>
                      </a:endParaRPr>
                    </a:p>
                    <a:p>
                      <a:r>
                        <a:rPr lang="de-DE" sz="1200" dirty="0" smtClean="0">
                          <a:solidFill>
                            <a:schemeClr val="tx1"/>
                          </a:solidFill>
                          <a:latin typeface="Gadugi" panose="020B0502040204020203" pitchFamily="34" charset="0"/>
                          <a:ea typeface="Gadugi" panose="020B0502040204020203" pitchFamily="34" charset="0"/>
                        </a:rPr>
                        <a:t>Passivhaus-Projektierung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Prof. Dr. Wolfgang Feist, Passive House Institute Darmstadt</a:t>
                      </a:r>
                    </a:p>
                    <a:p>
                      <a:r>
                        <a:rPr lang="de-DE" sz="1200" dirty="0" smtClean="0">
                          <a:solidFill>
                            <a:schemeClr val="tx1"/>
                          </a:solidFill>
                          <a:latin typeface="Gadugi" panose="020B0502040204020203" pitchFamily="34" charset="0"/>
                          <a:ea typeface="Gadugi" panose="020B0502040204020203" pitchFamily="34" charset="0"/>
                        </a:rPr>
                        <a:t>www.passiv.de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23818">
                <a:tc>
                  <a:txBody>
                    <a:bodyPr/>
                    <a:lstStyle/>
                    <a:p>
                      <a:r>
                        <a:rPr lang="de-DE" sz="1200" dirty="0" err="1" smtClean="0">
                          <a:solidFill>
                            <a:schemeClr val="tx1"/>
                          </a:solidFill>
                          <a:latin typeface="Gadugi" panose="020B0502040204020203" pitchFamily="34" charset="0"/>
                          <a:ea typeface="Gadugi" panose="020B0502040204020203" pitchFamily="34" charset="0"/>
                        </a:rPr>
                        <a:t>Construction</a:t>
                      </a:r>
                      <a:r>
                        <a:rPr lang="de-DE" sz="1200" dirty="0" smtClean="0">
                          <a:solidFill>
                            <a:schemeClr val="tx1"/>
                          </a:solidFill>
                          <a:latin typeface="Gadugi" panose="020B0502040204020203" pitchFamily="34" charset="0"/>
                          <a:ea typeface="Gadugi" panose="020B0502040204020203" pitchFamily="34" charset="0"/>
                        </a:rPr>
                        <a:t> </a:t>
                      </a:r>
                      <a:r>
                        <a:rPr lang="de-DE" sz="1200" dirty="0" err="1" smtClean="0">
                          <a:solidFill>
                            <a:schemeClr val="tx1"/>
                          </a:solidFill>
                          <a:latin typeface="Gadugi" panose="020B0502040204020203" pitchFamily="34" charset="0"/>
                          <a:ea typeface="Gadugi" panose="020B0502040204020203" pitchFamily="34" charset="0"/>
                        </a:rPr>
                        <a:t>management</a:t>
                      </a:r>
                      <a:endParaRPr lang="de-DE" sz="1200" dirty="0" smtClean="0">
                        <a:solidFill>
                          <a:schemeClr val="tx1"/>
                        </a:solidFill>
                        <a:latin typeface="Gadugi" panose="020B0502040204020203" pitchFamily="34" charset="0"/>
                        <a:ea typeface="Gadugi" panose="020B0502040204020203" pitchFamily="34" charset="0"/>
                      </a:endParaRPr>
                    </a:p>
                    <a:p>
                      <a:r>
                        <a:rPr lang="de-DE" sz="1200" dirty="0" smtClean="0">
                          <a:solidFill>
                            <a:schemeClr val="tx1"/>
                          </a:solidFill>
                          <a:latin typeface="Gadugi" panose="020B0502040204020203" pitchFamily="34" charset="0"/>
                          <a:ea typeface="Gadugi" panose="020B0502040204020203" pitchFamily="34" charset="0"/>
                        </a:rPr>
                        <a:t>Bauleitung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a:t>
                      </a:r>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38844">
                <a:tc gridSpan="2">
                  <a:txBody>
                    <a:bodyPr/>
                    <a:lstStyle/>
                    <a:p>
                      <a:r>
                        <a:rPr lang="de-DE" sz="1400" b="1" dirty="0" err="1" smtClean="0">
                          <a:solidFill>
                            <a:schemeClr val="tx1"/>
                          </a:solidFill>
                          <a:latin typeface="Gadugi" panose="020B0502040204020203" pitchFamily="34" charset="0"/>
                          <a:ea typeface="Gadugi" panose="020B0502040204020203" pitchFamily="34" charset="0"/>
                        </a:rPr>
                        <a:t>Certifying</a:t>
                      </a:r>
                      <a:r>
                        <a:rPr lang="de-DE" sz="1400" b="1" dirty="0" smtClean="0">
                          <a:solidFill>
                            <a:schemeClr val="tx1"/>
                          </a:solidFill>
                          <a:latin typeface="Gadugi" panose="020B0502040204020203" pitchFamily="34" charset="0"/>
                          <a:ea typeface="Gadugi" panose="020B0502040204020203" pitchFamily="34" charset="0"/>
                        </a:rPr>
                        <a:t> </a:t>
                      </a:r>
                      <a:r>
                        <a:rPr lang="de-DE" sz="1400" b="1" dirty="0" err="1" smtClean="0">
                          <a:solidFill>
                            <a:schemeClr val="tx1"/>
                          </a:solidFill>
                          <a:latin typeface="Gadugi" panose="020B0502040204020203" pitchFamily="34" charset="0"/>
                          <a:ea typeface="Gadugi" panose="020B0502040204020203" pitchFamily="34" charset="0"/>
                        </a:rPr>
                        <a:t>body</a:t>
                      </a:r>
                      <a:endParaRPr lang="de-DE" sz="1400" b="1" dirty="0" smtClean="0">
                        <a:solidFill>
                          <a:schemeClr val="tx1"/>
                        </a:solidFill>
                        <a:latin typeface="Gadugi" panose="020B0502040204020203" pitchFamily="34" charset="0"/>
                        <a:ea typeface="Gadugi" panose="020B0502040204020203" pitchFamily="34" charset="0"/>
                      </a:endParaRPr>
                    </a:p>
                    <a:p>
                      <a:r>
                        <a:rPr lang="de-DE" sz="1400" b="1" dirty="0" smtClean="0">
                          <a:solidFill>
                            <a:schemeClr val="tx1"/>
                          </a:solidFill>
                          <a:latin typeface="Gadugi" panose="020B0502040204020203" pitchFamily="34" charset="0"/>
                          <a:ea typeface="Gadugi" panose="020B0502040204020203" pitchFamily="34" charset="0"/>
                        </a:rPr>
                        <a:t>Zertifizierungsstelle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hMerge="1">
                  <a:txBody>
                    <a:bodyPr/>
                    <a:lstStyle/>
                    <a:p>
                      <a:endParaRPr lang="de-DE" sz="1200" dirty="0">
                        <a:solidFill>
                          <a:schemeClr val="tx1"/>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75450">
                <a:tc gridSpan="2">
                  <a:txBody>
                    <a:bodyPr/>
                    <a:lstStyle/>
                    <a:p>
                      <a:r>
                        <a:rPr lang="de-DE" sz="1200" dirty="0" smtClean="0">
                          <a:solidFill>
                            <a:schemeClr val="tx1"/>
                          </a:solidFill>
                          <a:latin typeface="Gadugi" panose="020B0502040204020203" pitchFamily="34" charset="0"/>
                          <a:ea typeface="Gadugi" panose="020B0502040204020203" pitchFamily="34" charset="0"/>
                        </a:rPr>
                        <a:t>Passivhaus Institut Darmstadt</a:t>
                      </a:r>
                    </a:p>
                    <a:p>
                      <a:r>
                        <a:rPr lang="de-DE" sz="1200" dirty="0" smtClean="0">
                          <a:solidFill>
                            <a:schemeClr val="tx1"/>
                          </a:solidFill>
                          <a:latin typeface="Gadugi" panose="020B0502040204020203" pitchFamily="34" charset="0"/>
                          <a:ea typeface="Gadugi" panose="020B0502040204020203" pitchFamily="34" charset="0"/>
                        </a:rPr>
                        <a:t>www.passiv.de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38844">
                <a:tc gridSpan="2">
                  <a:txBody>
                    <a:bodyPr/>
                    <a:lstStyle/>
                    <a:p>
                      <a:r>
                        <a:rPr lang="de-DE" sz="1400" b="1" dirty="0" err="1" smtClean="0">
                          <a:solidFill>
                            <a:schemeClr val="tx1"/>
                          </a:solidFill>
                          <a:latin typeface="Gadugi" panose="020B0502040204020203" pitchFamily="34" charset="0"/>
                          <a:ea typeface="Gadugi" panose="020B0502040204020203" pitchFamily="34" charset="0"/>
                        </a:rPr>
                        <a:t>Certification</a:t>
                      </a:r>
                      <a:r>
                        <a:rPr lang="de-DE" sz="1400" b="1" dirty="0" smtClean="0">
                          <a:solidFill>
                            <a:schemeClr val="tx1"/>
                          </a:solidFill>
                          <a:latin typeface="Gadugi" panose="020B0502040204020203" pitchFamily="34" charset="0"/>
                          <a:ea typeface="Gadugi" panose="020B0502040204020203" pitchFamily="34" charset="0"/>
                        </a:rPr>
                        <a:t> ID</a:t>
                      </a:r>
                    </a:p>
                    <a:p>
                      <a:r>
                        <a:rPr lang="de-DE" sz="1400" b="1" dirty="0" err="1" smtClean="0">
                          <a:solidFill>
                            <a:schemeClr val="tx1"/>
                          </a:solidFill>
                          <a:latin typeface="Gadugi" panose="020B0502040204020203" pitchFamily="34" charset="0"/>
                          <a:ea typeface="Gadugi" panose="020B0502040204020203" pitchFamily="34" charset="0"/>
                        </a:rPr>
                        <a:t>Zertifizierungs</a:t>
                      </a:r>
                      <a:r>
                        <a:rPr lang="de-DE" sz="1400" b="1" dirty="0" smtClean="0">
                          <a:solidFill>
                            <a:schemeClr val="tx1"/>
                          </a:solidFill>
                          <a:latin typeface="Gadugi" panose="020B0502040204020203" pitchFamily="34" charset="0"/>
                          <a:ea typeface="Gadugi" panose="020B0502040204020203" pitchFamily="34" charset="0"/>
                        </a:rPr>
                        <a:t> ID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hMerge="1">
                  <a:txBody>
                    <a:bodyPr/>
                    <a:lstStyle/>
                    <a:p>
                      <a:endParaRPr lang="de-DE" sz="12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24875">
                <a:tc>
                  <a:txBody>
                    <a:bodyPr/>
                    <a:lstStyle/>
                    <a:p>
                      <a:r>
                        <a:rPr lang="de-DE" sz="1400" b="1" dirty="0" smtClean="0">
                          <a:solidFill>
                            <a:srgbClr val="C00000"/>
                          </a:solidFill>
                          <a:latin typeface="Gadugi" panose="020B0502040204020203" pitchFamily="34" charset="0"/>
                          <a:ea typeface="Gadugi" panose="020B0502040204020203" pitchFamily="34" charset="0"/>
                        </a:rPr>
                        <a:t>0195</a:t>
                      </a:r>
                      <a:endParaRPr lang="de-DE" sz="1400" b="1" dirty="0">
                        <a:solidFill>
                          <a:srgbClr val="C00000"/>
                        </a:solidFill>
                        <a:latin typeface="Gadugi" panose="020B0502040204020203" pitchFamily="34" charset="0"/>
                        <a:ea typeface="Gadugi" panose="020B0502040204020203" pitchFamily="34" charset="0"/>
                      </a:endParaRP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de-DE" sz="1200" dirty="0" smtClean="0">
                          <a:solidFill>
                            <a:schemeClr val="tx1"/>
                          </a:solidFill>
                          <a:latin typeface="Gadugi" panose="020B0502040204020203" pitchFamily="34" charset="0"/>
                          <a:ea typeface="Gadugi" panose="020B0502040204020203" pitchFamily="34" charset="0"/>
                        </a:rPr>
                        <a:t>Project-ID (</a:t>
                      </a:r>
                      <a:r>
                        <a:rPr lang="de-DE" sz="1200" dirty="0" smtClean="0">
                          <a:solidFill>
                            <a:schemeClr val="tx1"/>
                          </a:solidFill>
                          <a:latin typeface="Gadugi" panose="020B0502040204020203" pitchFamily="34" charset="0"/>
                          <a:ea typeface="Gadugi" panose="020B0502040204020203" pitchFamily="34" charset="0"/>
                          <a:hlinkClick r:id="rId2"/>
                        </a:rPr>
                        <a:t>www.passivehouse-database.org</a:t>
                      </a:r>
                      <a:r>
                        <a:rPr lang="de-DE" sz="1200" dirty="0" smtClean="0">
                          <a:solidFill>
                            <a:schemeClr val="tx1"/>
                          </a:solidFill>
                          <a:latin typeface="Gadugi" panose="020B0502040204020203" pitchFamily="34" charset="0"/>
                          <a:ea typeface="Gadugi" panose="020B0502040204020203" pitchFamily="34" charset="0"/>
                        </a:rPr>
                        <a:t>) </a:t>
                      </a:r>
                    </a:p>
                    <a:p>
                      <a:r>
                        <a:rPr lang="de-DE" sz="1200" dirty="0" smtClean="0">
                          <a:solidFill>
                            <a:schemeClr val="tx1"/>
                          </a:solidFill>
                          <a:latin typeface="Gadugi" panose="020B0502040204020203" pitchFamily="34" charset="0"/>
                          <a:ea typeface="Gadugi" panose="020B0502040204020203" pitchFamily="34" charset="0"/>
                        </a:rPr>
                        <a:t>Projekt-ID (</a:t>
                      </a:r>
                      <a:r>
                        <a:rPr lang="de-DE" sz="1200" dirty="0" smtClean="0">
                          <a:solidFill>
                            <a:schemeClr val="tx1"/>
                          </a:solidFill>
                          <a:latin typeface="Gadugi" panose="020B0502040204020203" pitchFamily="34" charset="0"/>
                          <a:ea typeface="Gadugi" panose="020B0502040204020203" pitchFamily="34" charset="0"/>
                          <a:hlinkClick r:id="rId3"/>
                        </a:rPr>
                        <a:t>www.passivhausprojekte.de</a:t>
                      </a:r>
                      <a:r>
                        <a:rPr lang="de-DE" sz="1200" dirty="0" smtClean="0">
                          <a:solidFill>
                            <a:schemeClr val="tx1"/>
                          </a:solidFill>
                          <a:latin typeface="Gadugi" panose="020B0502040204020203" pitchFamily="34" charset="0"/>
                          <a:ea typeface="Gadugi" panose="020B0502040204020203" pitchFamily="34" charset="0"/>
                        </a:rPr>
                        <a: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1617637354"/>
              </p:ext>
            </p:extLst>
          </p:nvPr>
        </p:nvGraphicFramePr>
        <p:xfrm>
          <a:off x="570376" y="7372795"/>
          <a:ext cx="6469571" cy="2195817"/>
        </p:xfrm>
        <a:graphic>
          <a:graphicData uri="http://schemas.openxmlformats.org/drawingml/2006/table">
            <a:tbl>
              <a:tblPr firstRow="1" bandRow="1">
                <a:tableStyleId>{5C22544A-7EE6-4342-B048-85BDC9FD1C3A}</a:tableStyleId>
              </a:tblPr>
              <a:tblGrid>
                <a:gridCol w="3281469"/>
                <a:gridCol w="3188102"/>
              </a:tblGrid>
              <a:tr h="624363">
                <a:tc gridSpan="2">
                  <a:txBody>
                    <a:bodyPr/>
                    <a:lstStyle/>
                    <a:p>
                      <a:r>
                        <a:rPr lang="de-DE" dirty="0" err="1" smtClean="0">
                          <a:solidFill>
                            <a:schemeClr val="tx1"/>
                          </a:solidFill>
                          <a:latin typeface="Gadugi" panose="020B0502040204020203" pitchFamily="34" charset="0"/>
                          <a:ea typeface="Gadugi" panose="020B0502040204020203" pitchFamily="34" charset="0"/>
                        </a:rPr>
                        <a:t>Author</a:t>
                      </a:r>
                      <a:r>
                        <a:rPr lang="de-DE" dirty="0" smtClean="0">
                          <a:solidFill>
                            <a:schemeClr val="tx1"/>
                          </a:solidFill>
                          <a:latin typeface="Gadugi" panose="020B0502040204020203" pitchFamily="34" charset="0"/>
                          <a:ea typeface="Gadugi" panose="020B0502040204020203" pitchFamily="34" charset="0"/>
                        </a:rPr>
                        <a:t> </a:t>
                      </a:r>
                      <a:r>
                        <a:rPr lang="de-DE" dirty="0" err="1" smtClean="0">
                          <a:solidFill>
                            <a:schemeClr val="tx1"/>
                          </a:solidFill>
                          <a:latin typeface="Gadugi" panose="020B0502040204020203" pitchFamily="34" charset="0"/>
                          <a:ea typeface="Gadugi" panose="020B0502040204020203" pitchFamily="34" charset="0"/>
                        </a:rPr>
                        <a:t>of</a:t>
                      </a:r>
                      <a:r>
                        <a:rPr lang="de-DE" dirty="0" smtClean="0">
                          <a:solidFill>
                            <a:schemeClr val="tx1"/>
                          </a:solidFill>
                          <a:latin typeface="Gadugi" panose="020B0502040204020203" pitchFamily="34" charset="0"/>
                          <a:ea typeface="Gadugi" panose="020B0502040204020203" pitchFamily="34" charset="0"/>
                        </a:rPr>
                        <a:t> </a:t>
                      </a:r>
                      <a:r>
                        <a:rPr lang="de-DE" dirty="0" err="1" smtClean="0">
                          <a:solidFill>
                            <a:schemeClr val="tx1"/>
                          </a:solidFill>
                          <a:latin typeface="Gadugi" panose="020B0502040204020203" pitchFamily="34" charset="0"/>
                          <a:ea typeface="Gadugi" panose="020B0502040204020203" pitchFamily="34" charset="0"/>
                        </a:rPr>
                        <a:t>project</a:t>
                      </a:r>
                      <a:r>
                        <a:rPr lang="de-DE" dirty="0" smtClean="0">
                          <a:solidFill>
                            <a:schemeClr val="tx1"/>
                          </a:solidFill>
                          <a:latin typeface="Gadugi" panose="020B0502040204020203" pitchFamily="34" charset="0"/>
                          <a:ea typeface="Gadugi" panose="020B0502040204020203" pitchFamily="34" charset="0"/>
                        </a:rPr>
                        <a:t> </a:t>
                      </a:r>
                      <a:r>
                        <a:rPr lang="de-DE" dirty="0" err="1" smtClean="0">
                          <a:solidFill>
                            <a:schemeClr val="tx1"/>
                          </a:solidFill>
                          <a:latin typeface="Gadugi" panose="020B0502040204020203" pitchFamily="34" charset="0"/>
                          <a:ea typeface="Gadugi" panose="020B0502040204020203" pitchFamily="34" charset="0"/>
                        </a:rPr>
                        <a:t>documentation</a:t>
                      </a:r>
                      <a:endParaRPr lang="de-DE" dirty="0" smtClean="0">
                        <a:solidFill>
                          <a:schemeClr val="tx1"/>
                        </a:solidFill>
                        <a:latin typeface="Gadugi" panose="020B0502040204020203" pitchFamily="34" charset="0"/>
                        <a:ea typeface="Gadugi" panose="020B0502040204020203" pitchFamily="34" charset="0"/>
                      </a:endParaRPr>
                    </a:p>
                    <a:p>
                      <a:r>
                        <a:rPr lang="de-DE" dirty="0" smtClean="0">
                          <a:solidFill>
                            <a:schemeClr val="tx1"/>
                          </a:solidFill>
                          <a:latin typeface="Gadugi" panose="020B0502040204020203" pitchFamily="34" charset="0"/>
                          <a:ea typeface="Gadugi" panose="020B0502040204020203" pitchFamily="34" charset="0"/>
                        </a:rPr>
                        <a:t>Verfasser der Gebäude-Dokumentation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hMerge="1">
                  <a:txBody>
                    <a:bodyPr/>
                    <a:lstStyle/>
                    <a:p>
                      <a:endParaRPr lang="de-DE"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23818">
                <a:tc gridSpan="2">
                  <a:txBody>
                    <a:bodyPr/>
                    <a:lstStyle/>
                    <a:p>
                      <a:r>
                        <a:rPr lang="de-DE" sz="1200" dirty="0" smtClean="0">
                          <a:solidFill>
                            <a:schemeClr val="tx1"/>
                          </a:solidFill>
                          <a:latin typeface="Gadugi" panose="020B0502040204020203" pitchFamily="34" charset="0"/>
                          <a:ea typeface="Gadugi" panose="020B0502040204020203" pitchFamily="34" charset="0"/>
                        </a:rPr>
                        <a:t>Passivhaus Institut Darmstadt </a:t>
                      </a:r>
                    </a:p>
                    <a:p>
                      <a:r>
                        <a:rPr lang="de-DE" sz="1200" dirty="0" smtClean="0">
                          <a:solidFill>
                            <a:schemeClr val="tx1"/>
                          </a:solidFill>
                          <a:latin typeface="Gadugi" panose="020B0502040204020203" pitchFamily="34" charset="0"/>
                          <a:ea typeface="Gadugi" panose="020B0502040204020203" pitchFamily="34" charset="0"/>
                        </a:rPr>
                        <a:t>www.passiv.de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sv-SE" sz="1200" dirty="0" smtClean="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523818">
                <a:tc>
                  <a:txBody>
                    <a:bodyPr/>
                    <a:lstStyle/>
                    <a:p>
                      <a:r>
                        <a:rPr lang="de-DE" sz="1200" dirty="0" smtClean="0">
                          <a:solidFill>
                            <a:schemeClr val="tx1"/>
                          </a:solidFill>
                          <a:latin typeface="Gadugi" panose="020B0502040204020203" pitchFamily="34" charset="0"/>
                          <a:ea typeface="Gadugi" panose="020B0502040204020203" pitchFamily="34" charset="0"/>
                        </a:rPr>
                        <a:t>Date</a:t>
                      </a:r>
                    </a:p>
                    <a:p>
                      <a:r>
                        <a:rPr lang="de-DE" sz="1200" dirty="0" smtClean="0">
                          <a:solidFill>
                            <a:schemeClr val="tx1"/>
                          </a:solidFill>
                          <a:latin typeface="Gadugi" panose="020B0502040204020203" pitchFamily="34" charset="0"/>
                          <a:ea typeface="Gadugi" panose="020B0502040204020203" pitchFamily="34" charset="0"/>
                        </a:rPr>
                        <a:t>Datum</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r>
                        <a:rPr lang="sv-SE" sz="1200" dirty="0" smtClean="0">
                          <a:solidFill>
                            <a:schemeClr val="tx1"/>
                          </a:solidFill>
                          <a:latin typeface="Gadugi" panose="020B0502040204020203" pitchFamily="34" charset="0"/>
                          <a:ea typeface="Gadugi" panose="020B0502040204020203" pitchFamily="34" charset="0"/>
                        </a:rPr>
                        <a:t>Signature</a:t>
                      </a:r>
                    </a:p>
                    <a:p>
                      <a:r>
                        <a:rPr lang="sv-SE" sz="1200" dirty="0" smtClean="0">
                          <a:solidFill>
                            <a:schemeClr val="tx1"/>
                          </a:solidFill>
                          <a:latin typeface="Gadugi" panose="020B0502040204020203" pitchFamily="34" charset="0"/>
                          <a:ea typeface="Gadugi" panose="020B0502040204020203" pitchFamily="34" charset="0"/>
                        </a:rPr>
                        <a:t>Unterschrift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r h="523818">
                <a:tc>
                  <a:txBody>
                    <a:bodyPr/>
                    <a:lstStyle/>
                    <a:p>
                      <a:r>
                        <a:rPr lang="de-DE" sz="1200" dirty="0" smtClean="0">
                          <a:solidFill>
                            <a:schemeClr val="tx1"/>
                          </a:solidFill>
                          <a:latin typeface="Gadugi" panose="020B0502040204020203" pitchFamily="34" charset="0"/>
                          <a:ea typeface="Gadugi" panose="020B0502040204020203" pitchFamily="34" charset="0"/>
                        </a:rPr>
                        <a:t>26.05.2018</a:t>
                      </a:r>
                    </a:p>
                  </a:txBody>
                  <a:tcPr anchor="ctr" anchorCtr="1">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endParaRPr lang="nl-NL" sz="1200" dirty="0" smtClean="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sp>
        <p:nvSpPr>
          <p:cNvPr id="6" name="Textfeld 5"/>
          <p:cNvSpPr txBox="1"/>
          <p:nvPr/>
        </p:nvSpPr>
        <p:spPr>
          <a:xfrm rot="21040288">
            <a:off x="3928456" y="9061070"/>
            <a:ext cx="3110147" cy="646331"/>
          </a:xfrm>
          <a:prstGeom prst="rect">
            <a:avLst/>
          </a:prstGeom>
          <a:noFill/>
        </p:spPr>
        <p:txBody>
          <a:bodyPr wrap="none" rtlCol="0">
            <a:spAutoFit/>
          </a:bodyPr>
          <a:lstStyle/>
          <a:p>
            <a:r>
              <a:rPr lang="en-GB" dirty="0" smtClean="0">
                <a:solidFill>
                  <a:srgbClr val="FF0000"/>
                </a:solidFill>
                <a:latin typeface="Bradley Hand ITC" panose="03070402050302030203" pitchFamily="66" charset="0"/>
              </a:rPr>
              <a:t>Add your signature</a:t>
            </a:r>
          </a:p>
          <a:p>
            <a:pPr algn="ctr"/>
            <a:r>
              <a:rPr lang="en-GB" dirty="0" err="1" smtClean="0">
                <a:solidFill>
                  <a:srgbClr val="FF0000"/>
                </a:solidFill>
                <a:latin typeface="Bradley Hand ITC" panose="03070402050302030203" pitchFamily="66" charset="0"/>
              </a:rPr>
              <a:t>Füge</a:t>
            </a:r>
            <a:r>
              <a:rPr lang="en-GB" dirty="0" smtClean="0">
                <a:solidFill>
                  <a:srgbClr val="FF0000"/>
                </a:solidFill>
                <a:latin typeface="Bradley Hand ITC" panose="03070402050302030203" pitchFamily="66" charset="0"/>
              </a:rPr>
              <a:t> </a:t>
            </a:r>
            <a:r>
              <a:rPr lang="en-GB" dirty="0" err="1" smtClean="0">
                <a:solidFill>
                  <a:srgbClr val="FF0000"/>
                </a:solidFill>
                <a:latin typeface="Bradley Hand ITC" panose="03070402050302030203" pitchFamily="66" charset="0"/>
              </a:rPr>
              <a:t>deine</a:t>
            </a:r>
            <a:r>
              <a:rPr lang="en-GB" dirty="0" smtClean="0">
                <a:solidFill>
                  <a:srgbClr val="FF0000"/>
                </a:solidFill>
                <a:latin typeface="Bradley Hand ITC" panose="03070402050302030203" pitchFamily="66" charset="0"/>
              </a:rPr>
              <a:t> </a:t>
            </a:r>
            <a:r>
              <a:rPr lang="en-GB" dirty="0" err="1" smtClean="0">
                <a:solidFill>
                  <a:srgbClr val="FF0000"/>
                </a:solidFill>
                <a:latin typeface="Bradley Hand ITC" panose="03070402050302030203" pitchFamily="66" charset="0"/>
              </a:rPr>
              <a:t>Unterschrift</a:t>
            </a:r>
            <a:r>
              <a:rPr lang="en-GB" dirty="0" smtClean="0">
                <a:solidFill>
                  <a:srgbClr val="FF0000"/>
                </a:solidFill>
                <a:latin typeface="Bradley Hand ITC" panose="03070402050302030203" pitchFamily="66" charset="0"/>
              </a:rPr>
              <a:t> </a:t>
            </a:r>
            <a:r>
              <a:rPr lang="en-GB" dirty="0" err="1" smtClean="0">
                <a:solidFill>
                  <a:srgbClr val="FF0000"/>
                </a:solidFill>
                <a:latin typeface="Bradley Hand ITC" panose="03070402050302030203" pitchFamily="66" charset="0"/>
              </a:rPr>
              <a:t>hinzu</a:t>
            </a:r>
            <a:endParaRPr lang="en-GB" dirty="0">
              <a:solidFill>
                <a:srgbClr val="FF0000"/>
              </a:solidFill>
              <a:latin typeface="Bradley Hand ITC" panose="03070402050302030203" pitchFamily="66" charset="0"/>
            </a:endParaRPr>
          </a:p>
        </p:txBody>
      </p:sp>
    </p:spTree>
    <p:extLst>
      <p:ext uri="{BB962C8B-B14F-4D97-AF65-F5344CB8AC3E}">
        <p14:creationId xmlns:p14="http://schemas.microsoft.com/office/powerpoint/2010/main" val="1777068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t="4279" b="19995"/>
          <a:stretch/>
        </p:blipFill>
        <p:spPr>
          <a:xfrm>
            <a:off x="683493" y="3874113"/>
            <a:ext cx="6230835" cy="2865600"/>
          </a:xfrm>
          <a:prstGeom prst="rect">
            <a:avLst/>
          </a:prstGeom>
        </p:spPr>
      </p:pic>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4</a:t>
            </a:fld>
            <a:endParaRPr lang="de-DE"/>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t="8619" b="22798"/>
          <a:stretch/>
        </p:blipFill>
        <p:spPr>
          <a:xfrm>
            <a:off x="683493" y="981433"/>
            <a:ext cx="6238458" cy="2852305"/>
          </a:xfrm>
          <a:prstGeom prst="rect">
            <a:avLst/>
          </a:prstGeom>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t="38402" b="-1"/>
          <a:stretch/>
        </p:blipFill>
        <p:spPr>
          <a:xfrm>
            <a:off x="683493" y="7434138"/>
            <a:ext cx="6238458" cy="2561576"/>
          </a:xfrm>
          <a:prstGeom prst="rect">
            <a:avLst/>
          </a:prstGeom>
        </p:spPr>
      </p:pic>
      <p:sp>
        <p:nvSpPr>
          <p:cNvPr id="12" name="Textfeld 11"/>
          <p:cNvSpPr txBox="1"/>
          <p:nvPr/>
        </p:nvSpPr>
        <p:spPr>
          <a:xfrm>
            <a:off x="702934" y="3438897"/>
            <a:ext cx="844655" cy="276999"/>
          </a:xfrm>
          <a:prstGeom prst="rect">
            <a:avLst/>
          </a:prstGeom>
          <a:solidFill>
            <a:schemeClr val="bg1">
              <a:lumMod val="95000"/>
            </a:schemeClr>
          </a:solidFill>
        </p:spPr>
        <p:txBody>
          <a:bodyPr wrap="none" rtlCol="0">
            <a:spAutoFit/>
          </a:bodyPr>
          <a:lstStyle/>
          <a:p>
            <a:r>
              <a:rPr lang="de-DE" sz="1200" dirty="0" smtClean="0">
                <a:latin typeface="Gadugi" panose="020B0502040204020203" pitchFamily="34" charset="0"/>
                <a:ea typeface="Gadugi" panose="020B0502040204020203" pitchFamily="34" charset="0"/>
              </a:rPr>
              <a:t>Süd-West</a:t>
            </a:r>
            <a:endParaRPr lang="de-DE" sz="1200" dirty="0">
              <a:latin typeface="Gadugi" panose="020B0502040204020203" pitchFamily="34" charset="0"/>
              <a:ea typeface="Gadugi" panose="020B0502040204020203" pitchFamily="34" charset="0"/>
            </a:endParaRPr>
          </a:p>
        </p:txBody>
      </p:sp>
      <p:sp>
        <p:nvSpPr>
          <p:cNvPr id="13" name="Textfeld 12"/>
          <p:cNvSpPr txBox="1"/>
          <p:nvPr/>
        </p:nvSpPr>
        <p:spPr>
          <a:xfrm>
            <a:off x="6087307" y="4037582"/>
            <a:ext cx="827021" cy="276999"/>
          </a:xfrm>
          <a:prstGeom prst="rect">
            <a:avLst/>
          </a:prstGeom>
          <a:solidFill>
            <a:schemeClr val="bg1">
              <a:lumMod val="95000"/>
            </a:schemeClr>
          </a:solidFill>
        </p:spPr>
        <p:txBody>
          <a:bodyPr wrap="none" rtlCol="0">
            <a:spAutoFit/>
          </a:bodyPr>
          <a:lstStyle/>
          <a:p>
            <a:r>
              <a:rPr lang="de-DE" sz="1200" dirty="0" smtClean="0">
                <a:latin typeface="Gadugi" panose="020B0502040204020203" pitchFamily="34" charset="0"/>
                <a:ea typeface="Gadugi" panose="020B0502040204020203" pitchFamily="34" charset="0"/>
              </a:rPr>
              <a:t>Nord-Ost</a:t>
            </a:r>
            <a:endParaRPr lang="de-DE" sz="1200" dirty="0">
              <a:latin typeface="Gadugi" panose="020B0502040204020203" pitchFamily="34" charset="0"/>
              <a:ea typeface="Gadugi" panose="020B0502040204020203" pitchFamily="34" charset="0"/>
            </a:endParaRPr>
          </a:p>
        </p:txBody>
      </p:sp>
      <p:sp>
        <p:nvSpPr>
          <p:cNvPr id="14" name="Rechteck 13"/>
          <p:cNvSpPr/>
          <p:nvPr/>
        </p:nvSpPr>
        <p:spPr>
          <a:xfrm>
            <a:off x="6046810" y="9764574"/>
            <a:ext cx="926857" cy="253916"/>
          </a:xfrm>
          <a:prstGeom prst="rect">
            <a:avLst/>
          </a:prstGeom>
        </p:spPr>
        <p:txBody>
          <a:bodyPr wrap="none">
            <a:spAutoFit/>
          </a:bodyPr>
          <a:lstStyle/>
          <a:p>
            <a:r>
              <a:rPr lang="de-DE" sz="1050" dirty="0">
                <a:solidFill>
                  <a:schemeClr val="bg1">
                    <a:lumMod val="75000"/>
                  </a:schemeClr>
                </a:solidFill>
                <a:latin typeface="Calibri" panose="020F0502020204030204" pitchFamily="34" charset="0"/>
                <a:ea typeface="SimSun" panose="02010600030101010101" pitchFamily="2" charset="-122"/>
              </a:rPr>
              <a:t>© </a:t>
            </a:r>
            <a:r>
              <a:rPr lang="de-DE" sz="1050" dirty="0" smtClean="0">
                <a:solidFill>
                  <a:schemeClr val="bg1">
                    <a:lumMod val="75000"/>
                  </a:schemeClr>
                </a:solidFill>
                <a:latin typeface="Calibri" panose="020F0502020204030204" pitchFamily="34" charset="0"/>
                <a:ea typeface="SimSun" panose="02010600030101010101" pitchFamily="2" charset="-122"/>
                <a:cs typeface="Times New Roman" panose="02020603050405020304" pitchFamily="18" charset="0"/>
              </a:rPr>
              <a:t>Peter Cook</a:t>
            </a:r>
            <a:endParaRPr lang="de-DE" sz="1050" dirty="0">
              <a:solidFill>
                <a:schemeClr val="bg1">
                  <a:lumMod val="75000"/>
                </a:schemeClr>
              </a:solidFill>
            </a:endParaRPr>
          </a:p>
        </p:txBody>
      </p:sp>
      <p:sp>
        <p:nvSpPr>
          <p:cNvPr id="16" name="Rechteck 15"/>
          <p:cNvSpPr/>
          <p:nvPr/>
        </p:nvSpPr>
        <p:spPr>
          <a:xfrm>
            <a:off x="702934" y="932148"/>
            <a:ext cx="1590500" cy="253916"/>
          </a:xfrm>
          <a:prstGeom prst="rect">
            <a:avLst/>
          </a:prstGeom>
        </p:spPr>
        <p:txBody>
          <a:bodyPr wrap="none">
            <a:spAutoFit/>
          </a:bodyPr>
          <a:lstStyle/>
          <a:p>
            <a:r>
              <a:rPr lang="de-DE" sz="1050" dirty="0">
                <a:solidFill>
                  <a:schemeClr val="bg1">
                    <a:lumMod val="75000"/>
                  </a:schemeClr>
                </a:solidFill>
                <a:latin typeface="Calibri" panose="020F0502020204030204" pitchFamily="34" charset="0"/>
                <a:ea typeface="SimSun" panose="02010600030101010101" pitchFamily="2" charset="-122"/>
              </a:rPr>
              <a:t>© </a:t>
            </a:r>
            <a:r>
              <a:rPr lang="de-DE" sz="1050" dirty="0" smtClean="0">
                <a:solidFill>
                  <a:schemeClr val="bg1">
                    <a:lumMod val="75000"/>
                  </a:schemeClr>
                </a:solidFill>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solidFill>
                <a:schemeClr val="bg1">
                  <a:lumMod val="75000"/>
                </a:schemeClr>
              </a:solidFill>
            </a:endParaRPr>
          </a:p>
        </p:txBody>
      </p:sp>
      <p:sp>
        <p:nvSpPr>
          <p:cNvPr id="17" name="Rechteck 16"/>
          <p:cNvSpPr/>
          <p:nvPr/>
        </p:nvSpPr>
        <p:spPr>
          <a:xfrm>
            <a:off x="683493" y="3923398"/>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graphicFrame>
        <p:nvGraphicFramePr>
          <p:cNvPr id="18" name="Tabelle 17"/>
          <p:cNvGraphicFramePr>
            <a:graphicFrameLocks noGrp="1"/>
          </p:cNvGraphicFramePr>
          <p:nvPr>
            <p:extLst>
              <p:ext uri="{D42A27DB-BD31-4B8C-83A1-F6EECF244321}">
                <p14:modId xmlns:p14="http://schemas.microsoft.com/office/powerpoint/2010/main" val="522201575"/>
              </p:ext>
            </p:extLst>
          </p:nvPr>
        </p:nvGraphicFramePr>
        <p:xfrm>
          <a:off x="545020" y="342217"/>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1. Ansichtsfotos</a:t>
                      </a:r>
                      <a:endParaRPr lang="de-DE" sz="1400" dirty="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graphicFrame>
        <p:nvGraphicFramePr>
          <p:cNvPr id="19" name="Tabelle 18"/>
          <p:cNvGraphicFramePr>
            <a:graphicFrameLocks noGrp="1"/>
          </p:cNvGraphicFramePr>
          <p:nvPr>
            <p:extLst>
              <p:ext uri="{D42A27DB-BD31-4B8C-83A1-F6EECF244321}">
                <p14:modId xmlns:p14="http://schemas.microsoft.com/office/powerpoint/2010/main" val="524199077"/>
              </p:ext>
            </p:extLst>
          </p:nvPr>
        </p:nvGraphicFramePr>
        <p:xfrm>
          <a:off x="545020" y="6793960"/>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2. Innenfoto exemplarisch</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966851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5</a:t>
            </a:fld>
            <a:endParaRPr lang="de-DE"/>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12" y="940504"/>
            <a:ext cx="6419849" cy="5237014"/>
          </a:xfrm>
          <a:prstGeom prst="rect">
            <a:avLst/>
          </a:prstGeom>
        </p:spPr>
      </p:pic>
      <p:pic>
        <p:nvPicPr>
          <p:cNvPr id="6" name="Grafik 5"/>
          <p:cNvPicPr>
            <a:picLocks noChangeAspect="1"/>
          </p:cNvPicPr>
          <p:nvPr/>
        </p:nvPicPr>
        <p:blipFill>
          <a:blip r:embed="rId3"/>
          <a:stretch>
            <a:fillRect/>
          </a:stretch>
        </p:blipFill>
        <p:spPr>
          <a:xfrm>
            <a:off x="683493" y="6819572"/>
            <a:ext cx="6120680" cy="3148443"/>
          </a:xfrm>
          <a:prstGeom prst="rect">
            <a:avLst/>
          </a:prstGeom>
        </p:spPr>
      </p:pic>
      <p:sp>
        <p:nvSpPr>
          <p:cNvPr id="7" name="Rechteck 6"/>
          <p:cNvSpPr/>
          <p:nvPr/>
        </p:nvSpPr>
        <p:spPr>
          <a:xfrm>
            <a:off x="487048" y="5934972"/>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sp>
        <p:nvSpPr>
          <p:cNvPr id="8" name="Rechteck 7"/>
          <p:cNvSpPr/>
          <p:nvPr/>
        </p:nvSpPr>
        <p:spPr>
          <a:xfrm rot="16200000">
            <a:off x="6079392" y="9045807"/>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sp>
        <p:nvSpPr>
          <p:cNvPr id="9" name="Rechteck 8"/>
          <p:cNvSpPr/>
          <p:nvPr/>
        </p:nvSpPr>
        <p:spPr>
          <a:xfrm rot="16200000">
            <a:off x="6077564" y="5278049"/>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graphicFrame>
        <p:nvGraphicFramePr>
          <p:cNvPr id="10" name="Tabelle 9"/>
          <p:cNvGraphicFramePr>
            <a:graphicFrameLocks noGrp="1"/>
          </p:cNvGraphicFramePr>
          <p:nvPr>
            <p:extLst>
              <p:ext uri="{D42A27DB-BD31-4B8C-83A1-F6EECF244321}">
                <p14:modId xmlns:p14="http://schemas.microsoft.com/office/powerpoint/2010/main" val="2828199635"/>
              </p:ext>
            </p:extLst>
          </p:nvPr>
        </p:nvGraphicFramePr>
        <p:xfrm>
          <a:off x="524535" y="344790"/>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3. Schnittzeichnung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897022600"/>
              </p:ext>
            </p:extLst>
          </p:nvPr>
        </p:nvGraphicFramePr>
        <p:xfrm>
          <a:off x="533982" y="6209060"/>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4. Grundrisse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2982805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6</a:t>
            </a:fld>
            <a:endParaRPr lang="de-DE"/>
          </a:p>
        </p:txBody>
      </p:sp>
      <p:pic>
        <p:nvPicPr>
          <p:cNvPr id="10" name="Grafik 9"/>
          <p:cNvPicPr>
            <a:picLocks noChangeAspect="1"/>
          </p:cNvPicPr>
          <p:nvPr/>
        </p:nvPicPr>
        <p:blipFill rotWithShape="1">
          <a:blip r:embed="rId2">
            <a:extLst>
              <a:ext uri="{28A0092B-C50C-407E-A947-70E740481C1C}">
                <a14:useLocalDpi xmlns:a14="http://schemas.microsoft.com/office/drawing/2010/main" val="0"/>
              </a:ext>
            </a:extLst>
          </a:blip>
          <a:srcRect r="1107" b="1101"/>
          <a:stretch/>
        </p:blipFill>
        <p:spPr>
          <a:xfrm>
            <a:off x="575618" y="6520417"/>
            <a:ext cx="6408439" cy="2968053"/>
          </a:xfrm>
          <a:prstGeom prst="rect">
            <a:avLst/>
          </a:prstGeom>
        </p:spPr>
      </p:pic>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b="8667"/>
          <a:stretch/>
        </p:blipFill>
        <p:spPr>
          <a:xfrm>
            <a:off x="683493" y="1241450"/>
            <a:ext cx="3943350" cy="4906459"/>
          </a:xfrm>
          <a:prstGeom prst="rect">
            <a:avLst/>
          </a:prstGeom>
        </p:spPr>
      </p:pic>
      <p:sp>
        <p:nvSpPr>
          <p:cNvPr id="9" name="Rechteck 8"/>
          <p:cNvSpPr/>
          <p:nvPr/>
        </p:nvSpPr>
        <p:spPr>
          <a:xfrm rot="16200000">
            <a:off x="3704635" y="5225701"/>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graphicFrame>
        <p:nvGraphicFramePr>
          <p:cNvPr id="8" name="Tabelle 7"/>
          <p:cNvGraphicFramePr>
            <a:graphicFrameLocks noGrp="1"/>
          </p:cNvGraphicFramePr>
          <p:nvPr>
            <p:extLst>
              <p:ext uri="{D42A27DB-BD31-4B8C-83A1-F6EECF244321}">
                <p14:modId xmlns:p14="http://schemas.microsoft.com/office/powerpoint/2010/main" val="2988398212"/>
              </p:ext>
            </p:extLst>
          </p:nvPr>
        </p:nvGraphicFramePr>
        <p:xfrm>
          <a:off x="539751" y="33612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5. Konstruktion der Bodenplatte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4" name="Rechteck 3"/>
          <p:cNvSpPr/>
          <p:nvPr/>
        </p:nvSpPr>
        <p:spPr>
          <a:xfrm>
            <a:off x="4770586" y="1241450"/>
            <a:ext cx="2105595" cy="1384995"/>
          </a:xfrm>
          <a:prstGeom prst="rect">
            <a:avLst/>
          </a:prstGeom>
        </p:spPr>
        <p:txBody>
          <a:bodyPr wrap="square">
            <a:spAutoFit/>
          </a:bodyPr>
          <a:lstStyle/>
          <a:p>
            <a:pPr algn="just"/>
            <a:r>
              <a:rPr lang="de-DE" sz="1200" dirty="0">
                <a:latin typeface="Gadugi" panose="020B0502040204020203" pitchFamily="34" charset="0"/>
                <a:ea typeface="Gadugi" panose="020B0502040204020203" pitchFamily="34" charset="0"/>
              </a:rPr>
              <a:t>Um die konstruktiv bedingte Wärmebrücke gering zu halten, wird das Kellerwand-Mauerwerk mit einem Stein mit guter Materialdämmung (Porenbetonstein, Nr. </a:t>
            </a:r>
            <a:r>
              <a:rPr lang="de-DE" sz="1200" dirty="0">
                <a:latin typeface="Gadugi" panose="020B0502040204020203" pitchFamily="34" charset="0"/>
                <a:ea typeface="Gadugi" panose="020B0502040204020203" pitchFamily="34" charset="0"/>
                <a:sym typeface="Wingdings" panose="05000000000000000000" pitchFamily="2" charset="2"/>
              </a:rPr>
              <a:t></a:t>
            </a:r>
            <a:r>
              <a:rPr lang="de-DE" sz="1200" dirty="0">
                <a:latin typeface="Gadugi" panose="020B0502040204020203" pitchFamily="34" charset="0"/>
                <a:ea typeface="Gadugi" panose="020B0502040204020203" pitchFamily="34" charset="0"/>
              </a:rPr>
              <a:t>) abgeschlossen</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972" y="2883360"/>
            <a:ext cx="22860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275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7</a:t>
            </a:fld>
            <a:endParaRPr lang="de-DE"/>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r="1422" b="1771"/>
          <a:stretch/>
        </p:blipFill>
        <p:spPr>
          <a:xfrm>
            <a:off x="575618" y="6786066"/>
            <a:ext cx="6408439" cy="2648479"/>
          </a:xfrm>
          <a:prstGeom prst="rect">
            <a:avLst/>
          </a:prstGeom>
        </p:spPr>
      </p:pic>
      <p:pic>
        <p:nvPicPr>
          <p:cNvPr id="6" name="Grafik 5"/>
          <p:cNvPicPr>
            <a:picLocks noChangeAspect="1"/>
          </p:cNvPicPr>
          <p:nvPr/>
        </p:nvPicPr>
        <p:blipFill>
          <a:blip r:embed="rId3"/>
          <a:stretch>
            <a:fillRect/>
          </a:stretch>
        </p:blipFill>
        <p:spPr>
          <a:xfrm>
            <a:off x="755501" y="1601490"/>
            <a:ext cx="2626852" cy="4320480"/>
          </a:xfrm>
          <a:prstGeom prst="rect">
            <a:avLst/>
          </a:prstGeom>
        </p:spPr>
      </p:pic>
      <p:sp>
        <p:nvSpPr>
          <p:cNvPr id="7" name="Rechteck 6"/>
          <p:cNvSpPr/>
          <p:nvPr/>
        </p:nvSpPr>
        <p:spPr>
          <a:xfrm rot="16200000">
            <a:off x="2319457" y="4430022"/>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graphicFrame>
        <p:nvGraphicFramePr>
          <p:cNvPr id="8" name="Tabelle 7"/>
          <p:cNvGraphicFramePr>
            <a:graphicFrameLocks noGrp="1"/>
          </p:cNvGraphicFramePr>
          <p:nvPr>
            <p:extLst>
              <p:ext uri="{D42A27DB-BD31-4B8C-83A1-F6EECF244321}">
                <p14:modId xmlns:p14="http://schemas.microsoft.com/office/powerpoint/2010/main" val="894978163"/>
              </p:ext>
            </p:extLst>
          </p:nvPr>
        </p:nvGraphicFramePr>
        <p:xfrm>
          <a:off x="539749" y="33612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6. Konstruktion der Außenwände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9" name="Rechteck 8"/>
          <p:cNvSpPr/>
          <p:nvPr/>
        </p:nvSpPr>
        <p:spPr>
          <a:xfrm>
            <a:off x="3777455" y="1296433"/>
            <a:ext cx="3206602" cy="1200329"/>
          </a:xfrm>
          <a:prstGeom prst="rect">
            <a:avLst/>
          </a:prstGeom>
        </p:spPr>
        <p:txBody>
          <a:bodyPr wrap="square">
            <a:spAutoFit/>
          </a:bodyPr>
          <a:lstStyle/>
          <a:p>
            <a:pPr algn="just"/>
            <a:r>
              <a:rPr lang="de-DE" sz="1200" dirty="0">
                <a:latin typeface="Gadugi" panose="020B0502040204020203" pitchFamily="34" charset="0"/>
                <a:ea typeface="Gadugi" panose="020B0502040204020203" pitchFamily="34" charset="0"/>
              </a:rPr>
              <a:t>Eine gemauerte Kalksandsteinwand (in der Regel 17,5 cm dick) ist innen mit </a:t>
            </a:r>
            <a:r>
              <a:rPr lang="de-DE" sz="1200" dirty="0" err="1">
                <a:latin typeface="Gadugi" panose="020B0502040204020203" pitchFamily="34" charset="0"/>
                <a:ea typeface="Gadugi" panose="020B0502040204020203" pitchFamily="34" charset="0"/>
              </a:rPr>
              <a:t>Gipsputz</a:t>
            </a:r>
            <a:r>
              <a:rPr lang="de-DE" sz="1200" dirty="0">
                <a:latin typeface="Gadugi" panose="020B0502040204020203" pitchFamily="34" charset="0"/>
                <a:ea typeface="Gadugi" panose="020B0502040204020203" pitchFamily="34" charset="0"/>
              </a:rPr>
              <a:t> verputzt. Außen ist ein zweilagiges Wärmedämmverbund-system mit einer Dämmdicke von 275 mm aufgebracht, das außen einen mineralischen Verputz aufweist. </a:t>
            </a:r>
            <a:endParaRPr lang="de-DE" sz="1200" b="1" dirty="0">
              <a:latin typeface="Gadugi" panose="020B0502040204020203" pitchFamily="34" charset="0"/>
              <a:ea typeface="Gadugi" panose="020B0502040204020203"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035"/>
          <a:stretch/>
        </p:blipFill>
        <p:spPr bwMode="auto">
          <a:xfrm>
            <a:off x="4060018" y="3090899"/>
            <a:ext cx="2641476"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95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8</a:t>
            </a:fld>
            <a:endParaRPr lang="de-DE"/>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t="-1" r="1422" b="3036"/>
          <a:stretch/>
        </p:blipFill>
        <p:spPr>
          <a:xfrm>
            <a:off x="621236" y="6772870"/>
            <a:ext cx="6398690" cy="2808312"/>
          </a:xfrm>
          <a:prstGeom prst="rect">
            <a:avLst/>
          </a:prstGeom>
        </p:spPr>
      </p:pic>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5459" t="4974" r="5459" b="3014"/>
          <a:stretch/>
        </p:blipFill>
        <p:spPr>
          <a:xfrm>
            <a:off x="588579" y="1169441"/>
            <a:ext cx="6336708" cy="3168353"/>
          </a:xfrm>
          <a:prstGeom prst="rect">
            <a:avLst/>
          </a:prstGeom>
        </p:spPr>
      </p:pic>
      <p:sp>
        <p:nvSpPr>
          <p:cNvPr id="7" name="Rechteck 6"/>
          <p:cNvSpPr/>
          <p:nvPr/>
        </p:nvSpPr>
        <p:spPr>
          <a:xfrm>
            <a:off x="621236" y="4082340"/>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graphicFrame>
        <p:nvGraphicFramePr>
          <p:cNvPr id="8" name="Tabelle 7"/>
          <p:cNvGraphicFramePr>
            <a:graphicFrameLocks noGrp="1"/>
          </p:cNvGraphicFramePr>
          <p:nvPr>
            <p:extLst>
              <p:ext uri="{D42A27DB-BD31-4B8C-83A1-F6EECF244321}">
                <p14:modId xmlns:p14="http://schemas.microsoft.com/office/powerpoint/2010/main" val="4221380689"/>
              </p:ext>
            </p:extLst>
          </p:nvPr>
        </p:nvGraphicFramePr>
        <p:xfrm>
          <a:off x="539750" y="33612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7. Konstruktion des Daches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sp>
        <p:nvSpPr>
          <p:cNvPr id="9" name="Rechteck 8"/>
          <p:cNvSpPr/>
          <p:nvPr/>
        </p:nvSpPr>
        <p:spPr>
          <a:xfrm>
            <a:off x="551326" y="4742390"/>
            <a:ext cx="3084496" cy="1569660"/>
          </a:xfrm>
          <a:prstGeom prst="rect">
            <a:avLst/>
          </a:prstGeom>
        </p:spPr>
        <p:txBody>
          <a:bodyPr wrap="square">
            <a:spAutoFit/>
          </a:bodyPr>
          <a:lstStyle/>
          <a:p>
            <a:pPr lvl="0" algn="just" defTabSz="755934">
              <a:defRPr/>
            </a:pPr>
            <a:r>
              <a:rPr lang="de-DE" sz="1200" dirty="0">
                <a:latin typeface="Gadugi" panose="020B0502040204020203" pitchFamily="34" charset="0"/>
                <a:ea typeface="Gadugi" panose="020B0502040204020203" pitchFamily="34" charset="0"/>
              </a:rPr>
              <a:t>Der Grasdachaufbau liegt auf einer von Stegträgern abgetragenen Spanplatte. Der Achsabstand der Stegträger konnte mit 1,08 m gewählt relativ hoch werden. Zum Raum hin folgt eine </a:t>
            </a:r>
            <a:r>
              <a:rPr lang="de-DE" sz="1200" dirty="0" err="1">
                <a:latin typeface="Gadugi" panose="020B0502040204020203" pitchFamily="34" charset="0"/>
                <a:ea typeface="Gadugi" panose="020B0502040204020203" pitchFamily="34" charset="0"/>
              </a:rPr>
              <a:t>Konterlattung</a:t>
            </a:r>
            <a:r>
              <a:rPr lang="de-DE" sz="1200" dirty="0">
                <a:latin typeface="Gadugi" panose="020B0502040204020203" pitchFamily="34" charset="0"/>
                <a:ea typeface="Gadugi" panose="020B0502040204020203" pitchFamily="34" charset="0"/>
              </a:rPr>
              <a:t> (45 mm), die durchgehende Luft- und Dampfdichtung (</a:t>
            </a:r>
            <a:r>
              <a:rPr lang="de-DE" sz="1200" dirty="0" err="1">
                <a:latin typeface="Gadugi" panose="020B0502040204020203" pitchFamily="34" charset="0"/>
                <a:ea typeface="Gadugi" panose="020B0502040204020203" pitchFamily="34" charset="0"/>
              </a:rPr>
              <a:t>Polyäthylenfolie</a:t>
            </a:r>
            <a:r>
              <a:rPr lang="de-DE" sz="1200" dirty="0">
                <a:latin typeface="Gadugi" panose="020B0502040204020203" pitchFamily="34" charset="0"/>
                <a:ea typeface="Gadugi" panose="020B0502040204020203" pitchFamily="34" charset="0"/>
              </a:rPr>
              <a:t>) und eine Gipskartonplatte.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697" y="4627397"/>
            <a:ext cx="29241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090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stretch>
            <a:fillRect/>
          </a:stretch>
        </p:blipFill>
        <p:spPr>
          <a:xfrm rot="5400000">
            <a:off x="3217649" y="6123847"/>
            <a:ext cx="3932145" cy="3672408"/>
          </a:xfrm>
          <a:prstGeom prst="rect">
            <a:avLst/>
          </a:prstGeom>
        </p:spPr>
      </p:pic>
      <p:sp>
        <p:nvSpPr>
          <p:cNvPr id="2" name="Fußzeilenplatzhalter 1"/>
          <p:cNvSpPr>
            <a:spLocks noGrp="1"/>
          </p:cNvSpPr>
          <p:nvPr>
            <p:ph type="ftr" sz="quarter" idx="11"/>
          </p:nvPr>
        </p:nvSpPr>
        <p:spPr/>
        <p:txBody>
          <a:bodyPr/>
          <a:lstStyle/>
          <a:p>
            <a:r>
              <a:rPr lang="de-DE" smtClean="0"/>
              <a:t>Page | Seite </a:t>
            </a:r>
            <a:endParaRPr lang="de-DE"/>
          </a:p>
        </p:txBody>
      </p:sp>
      <p:sp>
        <p:nvSpPr>
          <p:cNvPr id="3" name="Foliennummernplatzhalter 2"/>
          <p:cNvSpPr>
            <a:spLocks noGrp="1"/>
          </p:cNvSpPr>
          <p:nvPr>
            <p:ph type="sldNum" sz="quarter" idx="12"/>
          </p:nvPr>
        </p:nvSpPr>
        <p:spPr/>
        <p:txBody>
          <a:bodyPr/>
          <a:lstStyle/>
          <a:p>
            <a:fld id="{F9EF44C0-6831-40A4-ACFF-80BACB992638}" type="slidenum">
              <a:rPr lang="de-DE" smtClean="0"/>
              <a:t>9</a:t>
            </a:fld>
            <a:endParaRPr lang="de-DE"/>
          </a:p>
        </p:txBody>
      </p:sp>
      <p:pic>
        <p:nvPicPr>
          <p:cNvPr id="5" name="Grafik 4"/>
          <p:cNvPicPr>
            <a:picLocks noChangeAspect="1"/>
          </p:cNvPicPr>
          <p:nvPr/>
        </p:nvPicPr>
        <p:blipFill>
          <a:blip r:embed="rId3"/>
          <a:stretch>
            <a:fillRect/>
          </a:stretch>
        </p:blipFill>
        <p:spPr>
          <a:xfrm>
            <a:off x="554140" y="953418"/>
            <a:ext cx="3528392" cy="4229449"/>
          </a:xfrm>
          <a:prstGeom prst="rect">
            <a:avLst/>
          </a:prstGeom>
        </p:spPr>
      </p:pic>
      <p:pic>
        <p:nvPicPr>
          <p:cNvPr id="6" name="Grafik 5"/>
          <p:cNvPicPr>
            <a:picLocks noChangeAspect="1"/>
          </p:cNvPicPr>
          <p:nvPr/>
        </p:nvPicPr>
        <p:blipFill>
          <a:blip r:embed="rId4"/>
          <a:stretch>
            <a:fillRect/>
          </a:stretch>
        </p:blipFill>
        <p:spPr>
          <a:xfrm>
            <a:off x="4415033" y="2998351"/>
            <a:ext cx="2272391" cy="2181252"/>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349" y="953418"/>
            <a:ext cx="14890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p:nvSpPr>
        <p:spPr>
          <a:xfrm rot="16200000">
            <a:off x="3423849" y="2318645"/>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sp>
        <p:nvSpPr>
          <p:cNvPr id="11" name="Rechteck 10"/>
          <p:cNvSpPr/>
          <p:nvPr/>
        </p:nvSpPr>
        <p:spPr>
          <a:xfrm rot="16200000">
            <a:off x="2419833" y="9003916"/>
            <a:ext cx="1590500" cy="253916"/>
          </a:xfrm>
          <a:prstGeom prst="rect">
            <a:avLst/>
          </a:prstGeom>
        </p:spPr>
        <p:txBody>
          <a:bodyPr wrap="none">
            <a:spAutoFit/>
          </a:bodyPr>
          <a:lstStyle/>
          <a:p>
            <a:r>
              <a:rPr lang="de-DE" sz="1050" dirty="0">
                <a:latin typeface="Calibri" panose="020F0502020204030204" pitchFamily="34" charset="0"/>
                <a:ea typeface="SimSun" panose="02010600030101010101" pitchFamily="2" charset="-122"/>
              </a:rPr>
              <a:t>© </a:t>
            </a:r>
            <a:r>
              <a:rPr lang="de-DE" sz="1050" dirty="0" smtClean="0">
                <a:latin typeface="Calibri" panose="020F0502020204030204" pitchFamily="34" charset="0"/>
                <a:ea typeface="SimSun" panose="02010600030101010101" pitchFamily="2" charset="-122"/>
                <a:cs typeface="Times New Roman" panose="02020603050405020304" pitchFamily="18" charset="0"/>
              </a:rPr>
              <a:t>Passive House Institute</a:t>
            </a:r>
            <a:endParaRPr lang="de-DE" sz="1050" dirty="0"/>
          </a:p>
        </p:txBody>
      </p:sp>
      <p:graphicFrame>
        <p:nvGraphicFramePr>
          <p:cNvPr id="12" name="Tabelle 11"/>
          <p:cNvGraphicFramePr>
            <a:graphicFrameLocks noGrp="1"/>
          </p:cNvGraphicFramePr>
          <p:nvPr>
            <p:extLst>
              <p:ext uri="{D42A27DB-BD31-4B8C-83A1-F6EECF244321}">
                <p14:modId xmlns:p14="http://schemas.microsoft.com/office/powerpoint/2010/main" val="4000835407"/>
              </p:ext>
            </p:extLst>
          </p:nvPr>
        </p:nvGraphicFramePr>
        <p:xfrm>
          <a:off x="559772" y="336129"/>
          <a:ext cx="6480175" cy="595714"/>
        </p:xfrm>
        <a:graphic>
          <a:graphicData uri="http://schemas.openxmlformats.org/drawingml/2006/table">
            <a:tbl>
              <a:tblPr firstRow="1" bandRow="1">
                <a:tableStyleId>{5C22544A-7EE6-4342-B048-85BDC9FD1C3A}</a:tableStyleId>
              </a:tblPr>
              <a:tblGrid>
                <a:gridCol w="6480175"/>
              </a:tblGrid>
              <a:tr h="595714">
                <a:tc>
                  <a:txBody>
                    <a:bodyPr/>
                    <a:lstStyle/>
                    <a:p>
                      <a:r>
                        <a:rPr lang="de-DE" sz="1400" dirty="0" smtClean="0">
                          <a:solidFill>
                            <a:schemeClr val="tx1"/>
                          </a:solidFill>
                          <a:latin typeface="Gadugi" panose="020B0502040204020203" pitchFamily="34" charset="0"/>
                          <a:ea typeface="Gadugi" panose="020B0502040204020203" pitchFamily="34" charset="0"/>
                        </a:rPr>
                        <a:t>8. Fenster und Fenster-Einbau</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r>
            </a:tbl>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4095539317"/>
              </p:ext>
            </p:extLst>
          </p:nvPr>
        </p:nvGraphicFramePr>
        <p:xfrm>
          <a:off x="554140" y="5308388"/>
          <a:ext cx="6480176" cy="2242103"/>
        </p:xfrm>
        <a:graphic>
          <a:graphicData uri="http://schemas.openxmlformats.org/drawingml/2006/table">
            <a:tbl>
              <a:tblPr firstRow="1" bandRow="1">
                <a:tableStyleId>{5C22544A-7EE6-4342-B048-85BDC9FD1C3A}</a:tableStyleId>
              </a:tblPr>
              <a:tblGrid>
                <a:gridCol w="2303983"/>
                <a:gridCol w="4176193"/>
              </a:tblGrid>
              <a:tr h="181979">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Beschreibung der Fenster (rahmen)-Konstruktion, Hersteller</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Eigenkonstruktion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471183">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Fabrikat Fenster (rahmen; Produktname)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Holzfensterrahmen mit Rahmendämmung aus Polyurethan-Integralschaumschalen (CO2-geschäumt, FCKW-frei).</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282710">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Rahmen-U-Wert  </a:t>
                      </a:r>
                      <a:r>
                        <a:rPr lang="de-DE" sz="1200" b="1" dirty="0" err="1" smtClean="0">
                          <a:solidFill>
                            <a:schemeClr val="tx1"/>
                          </a:solidFill>
                          <a:latin typeface="Gadugi" panose="020B0502040204020203" pitchFamily="34" charset="0"/>
                          <a:ea typeface="Gadugi" panose="020B0502040204020203" pitchFamily="34" charset="0"/>
                        </a:rPr>
                        <a:t>Uf</a:t>
                      </a:r>
                      <a:r>
                        <a:rPr lang="de-DE" sz="1200" b="1" dirty="0" smtClean="0">
                          <a:solidFill>
                            <a:schemeClr val="tx1"/>
                          </a:solidFill>
                          <a:latin typeface="Gadugi" panose="020B0502040204020203" pitchFamily="34" charset="0"/>
                          <a:ea typeface="Gadugi" panose="020B0502040204020203" pitchFamily="34" charset="0"/>
                        </a:rPr>
                        <a:t>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0,59 W/(m²K)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282710">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smtClean="0">
                          <a:solidFill>
                            <a:schemeClr val="tx1"/>
                          </a:solidFill>
                          <a:latin typeface="Gadugi" panose="020B0502040204020203" pitchFamily="34" charset="0"/>
                          <a:ea typeface="Gadugi" panose="020B0502040204020203" pitchFamily="34" charset="0"/>
                        </a:rPr>
                        <a:t>Bauart der Verglasung</a:t>
                      </a:r>
                      <a:endParaRPr lang="de-DE" sz="1200" b="1" dirty="0" smtClean="0">
                        <a:solidFill>
                          <a:schemeClr val="tx1"/>
                        </a:solidFill>
                        <a:latin typeface="Gadugi" panose="020B0502040204020203" pitchFamily="34" charset="0"/>
                        <a:ea typeface="Gadug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Krypton ausgefüllt; 4 | 8 | 4 | 8 | 4</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282710">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Glas-U-Wert  </a:t>
                      </a:r>
                      <a:r>
                        <a:rPr lang="de-DE" sz="1200" b="1" dirty="0" err="1" smtClean="0">
                          <a:solidFill>
                            <a:schemeClr val="tx1"/>
                          </a:solidFill>
                          <a:latin typeface="Gadugi" panose="020B0502040204020203" pitchFamily="34" charset="0"/>
                          <a:ea typeface="Gadugi" panose="020B0502040204020203" pitchFamily="34" charset="0"/>
                        </a:rPr>
                        <a:t>Ug</a:t>
                      </a:r>
                      <a:r>
                        <a:rPr lang="de-DE" sz="1200" b="1" dirty="0" smtClean="0">
                          <a:solidFill>
                            <a:schemeClr val="tx1"/>
                          </a:solidFill>
                          <a:latin typeface="Gadugi" panose="020B0502040204020203" pitchFamily="34" charset="0"/>
                          <a:ea typeface="Gadugi" panose="020B0502040204020203" pitchFamily="34" charset="0"/>
                        </a:rPr>
                        <a:t>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0,70 W/(m²K)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282710">
                <a:tc>
                  <a:txBody>
                    <a:bodyPr/>
                    <a:lstStyle/>
                    <a:p>
                      <a:pPr marL="0" marR="0" lvl="0" indent="0" algn="r" defTabSz="755934" rtl="0" eaLnBrk="1" fontAlgn="auto" latinLnBrk="0" hangingPunct="1">
                        <a:lnSpc>
                          <a:spcPct val="100000"/>
                        </a:lnSpc>
                        <a:spcBef>
                          <a:spcPts val="0"/>
                        </a:spcBef>
                        <a:spcAft>
                          <a:spcPts val="0"/>
                        </a:spcAft>
                        <a:buClrTx/>
                        <a:buSzTx/>
                        <a:buFontTx/>
                        <a:buNone/>
                        <a:tabLst/>
                        <a:defRPr/>
                      </a:pPr>
                      <a:r>
                        <a:rPr lang="de-DE" sz="1200" b="1" dirty="0" smtClean="0">
                          <a:solidFill>
                            <a:schemeClr val="tx1"/>
                          </a:solidFill>
                          <a:latin typeface="Gadugi" panose="020B0502040204020203" pitchFamily="34" charset="0"/>
                          <a:ea typeface="Gadugi" panose="020B0502040204020203" pitchFamily="34" charset="0"/>
                        </a:rPr>
                        <a:t>g-Wert der Verglasung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just" defTabSz="755934"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Gadugi" panose="020B0502040204020203" pitchFamily="34" charset="0"/>
                          <a:ea typeface="Gadugi" panose="020B0502040204020203" pitchFamily="34" charset="0"/>
                        </a:rPr>
                        <a:t>0,50</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16345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1785</Words>
  <Application>Microsoft Office PowerPoint</Application>
  <PresentationFormat>Benutzerdefiniert</PresentationFormat>
  <Paragraphs>252</Paragraphs>
  <Slides>13</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13</vt:i4>
      </vt:variant>
    </vt:vector>
  </HeadingPairs>
  <TitlesOfParts>
    <vt:vector size="22" baseType="lpstr">
      <vt:lpstr>SimSun</vt:lpstr>
      <vt:lpstr>Arial</vt:lpstr>
      <vt:lpstr>Bradley Hand ITC</vt:lpstr>
      <vt:lpstr>Calibri</vt:lpstr>
      <vt:lpstr>Calibri Light</vt:lpstr>
      <vt:lpstr>Gadugi</vt:lpstr>
      <vt:lpstr>Times New Roman</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Passivhaus Institut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Anna Zieba</dc:creator>
  <cp:lastModifiedBy>stheumer</cp:lastModifiedBy>
  <cp:revision>97</cp:revision>
  <cp:lastPrinted>2018-05-24T15:46:48Z</cp:lastPrinted>
  <dcterms:created xsi:type="dcterms:W3CDTF">2018-05-24T10:47:34Z</dcterms:created>
  <dcterms:modified xsi:type="dcterms:W3CDTF">2021-04-12T10:50:45Z</dcterms:modified>
</cp:coreProperties>
</file>